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87" r:id="rId4"/>
    <p:sldId id="288" r:id="rId5"/>
    <p:sldId id="277" r:id="rId6"/>
    <p:sldId id="291" r:id="rId7"/>
    <p:sldId id="290" r:id="rId8"/>
    <p:sldId id="293" r:id="rId9"/>
    <p:sldId id="274" r:id="rId10"/>
    <p:sldId id="292" r:id="rId11"/>
    <p:sldId id="27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irce" panose="020B0502020203020203" pitchFamily="34" charset="-52"/>
      <p:regular r:id="rId20"/>
    </p:embeddedFont>
    <p:embeddedFont>
      <p:font typeface="Circe Bold" panose="020B0602020203020203" pitchFamily="34" charset="-52"/>
      <p:bold r:id="rId21"/>
    </p:embeddedFont>
    <p:embeddedFont>
      <p:font typeface="Circe Extra Bold" panose="020B0604020202020204" charset="-52"/>
      <p:bold r:id="rId22"/>
    </p:embeddedFont>
    <p:embeddedFont>
      <p:font typeface="Circe Light" panose="020B0402020203020203" pitchFamily="34" charset="-52"/>
      <p:regular r:id="rId23"/>
    </p:embeddedFont>
    <p:embeddedFont>
      <p:font typeface="Montserrat SemiBold" panose="00000700000000000000" pitchFamily="2" charset="-52"/>
      <p:bold r:id="rId24"/>
      <p:boldItalic r:id="rId25"/>
    </p:embeddedFont>
  </p:embeddedFontLst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B6A"/>
    <a:srgbClr val="5E3427"/>
    <a:srgbClr val="E74B36"/>
    <a:srgbClr val="8D6354"/>
    <a:srgbClr val="FFFFFF"/>
    <a:srgbClr val="F49778"/>
    <a:srgbClr val="A1A2A3"/>
    <a:srgbClr val="808285"/>
    <a:srgbClr val="31B44A"/>
    <a:srgbClr val="1B3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6199" autoAdjust="0"/>
  </p:normalViewPr>
  <p:slideViewPr>
    <p:cSldViewPr snapToGrid="0">
      <p:cViewPr varScale="1">
        <p:scale>
          <a:sx n="78" d="100"/>
          <a:sy n="78" d="100"/>
        </p:scale>
        <p:origin x="12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D84A3-A498-4A63-A112-9AF7CC110F11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08D8-ABB0-4BBA-8039-9B2A39CFF1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3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08D8-ABB0-4BBA-8039-9B2A39CFF16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1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08D8-ABB0-4BBA-8039-9B2A39CFF1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08D8-ABB0-4BBA-8039-9B2A39CFF1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7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708D8-ABB0-4BBA-8039-9B2A39CFF1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1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08D8-ABB0-4BBA-8039-9B2A39CFF1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9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08D8-ABB0-4BBA-8039-9B2A39CFF16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1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08D8-ABB0-4BBA-8039-9B2A39CFF1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3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10"/>
            <a:ext cx="7269163" cy="338554"/>
          </a:xfrm>
          <a:prstGeom prst="rect">
            <a:avLst/>
          </a:prstGeo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0196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13EA59EF-47AE-4BEF-B6B3-C63F8FBCA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5" y="1830762"/>
            <a:ext cx="5741988" cy="389986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 sz="11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37497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1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8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87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8C49C7-FCE4-48D5-8E56-F8A90BC236A0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828921AA-6420-428C-87A7-93BF2E6483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5" y="3579631"/>
            <a:ext cx="5150093" cy="291006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88387A86-251A-48E5-B604-048DE2595C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70433" y="3579631"/>
            <a:ext cx="5150093" cy="291006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314425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ный слайд">
    <p:bg>
      <p:bgPr>
        <a:solidFill>
          <a:srgbClr val="F2E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2D58D3-2B3B-40C0-B8C6-6FBCC56A9D40}"/>
              </a:ext>
            </a:extLst>
          </p:cNvPr>
          <p:cNvSpPr/>
          <p:nvPr userDrawn="1"/>
        </p:nvSpPr>
        <p:spPr>
          <a:xfrm>
            <a:off x="0" y="2816316"/>
            <a:ext cx="12192000" cy="1225367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F966F"/>
              </a:solidFill>
            </a:endParaRPr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id="{1CAA5684-98EC-4D67-845B-FE1104876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3176858"/>
            <a:ext cx="11449050" cy="460375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2800">
                <a:solidFill>
                  <a:schemeClr val="bg1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переходного слайда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95550433-0183-4897-905C-226D071E05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4402225"/>
            <a:ext cx="11449050" cy="338554"/>
          </a:xfrm>
          <a:prstGeom prst="rect">
            <a:avLst/>
          </a:prstGeom>
        </p:spPr>
        <p:txBody>
          <a:bodyPr/>
          <a:lstStyle>
            <a:lvl1pPr marL="0" algn="ctr">
              <a:buNone/>
              <a:defRPr sz="18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536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9670A7-0167-4052-82A0-BD9141F972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C10FFFD7-7F50-44C1-A6F7-2F09C2B32B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650" y="3555465"/>
            <a:ext cx="7288214" cy="338554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18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Описание пункта</a:t>
            </a:r>
          </a:p>
        </p:txBody>
      </p:sp>
      <p:sp>
        <p:nvSpPr>
          <p:cNvPr id="7" name="Текст 19">
            <a:extLst>
              <a:ext uri="{FF2B5EF4-FFF2-40B4-BE49-F238E27FC236}">
                <a16:creationId xmlns:a16="http://schemas.microsoft.com/office/drawing/2014/main" id="{D3E9B93E-6344-4749-BEB8-D0C2CCF1A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968090"/>
            <a:ext cx="7288214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ED5539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92063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77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10"/>
            <a:ext cx="7269163" cy="338554"/>
          </a:xfrm>
          <a:prstGeom prst="rect">
            <a:avLst/>
          </a:prstGeom>
        </p:spPr>
        <p:txBody>
          <a:bodyPr/>
          <a:lstStyle>
            <a:lvl1pPr marL="0">
              <a:buNone/>
              <a:defRPr sz="20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6" name="Рисунок 3">
            <a:extLst>
              <a:ext uri="{FF2B5EF4-FFF2-40B4-BE49-F238E27FC236}">
                <a16:creationId xmlns:a16="http://schemas.microsoft.com/office/drawing/2014/main" id="{DAEBDC10-FDF9-40E3-A14F-17D6E352E4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863" y="1125055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12B2F0C6-682C-4395-9B9B-B0DC4ED81A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3036" y="4368378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40796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571CCA-DE2C-48D7-8538-4EF123A8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7361EF3E-A987-4B1D-A012-0D96DC7B9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699" y="3029535"/>
            <a:ext cx="7269163" cy="587375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F15AA136-021E-4009-B816-8B3954759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699" y="3616909"/>
            <a:ext cx="4952415" cy="455687"/>
          </a:xfrm>
          <a:prstGeom prst="rect">
            <a:avLst/>
          </a:prstGeom>
          <a:solidFill>
            <a:srgbClr val="ED5539"/>
          </a:solidFill>
        </p:spPr>
        <p:txBody>
          <a:bodyPr anchor="ctr"/>
          <a:lstStyle>
            <a:lvl1pPr marL="360000">
              <a:buNone/>
              <a:defRPr sz="2000">
                <a:solidFill>
                  <a:schemeClr val="bg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33C2D10-3052-41DE-B50B-6F94C2F2BD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699" y="6283910"/>
            <a:ext cx="7269163" cy="338554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  <a:latin typeface="Circe" panose="020B05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96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0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3">
            <a:extLst>
              <a:ext uri="{FF2B5EF4-FFF2-40B4-BE49-F238E27FC236}">
                <a16:creationId xmlns:a16="http://schemas.microsoft.com/office/drawing/2014/main" id="{41737958-1DB1-43D6-B70A-F8F8B6EEF3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863" y="1125055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id="{B662E86E-8E61-4CA7-BB30-C577510330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3036" y="4368378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231329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8E30219-6012-4FFD-ADE7-AB1649D148A6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D9207CB-61A8-4923-975A-FFC2C740D7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0285" y="1188000"/>
            <a:ext cx="4607889" cy="4607889"/>
          </a:xfrm>
          <a:prstGeom prst="ellipse">
            <a:avLst/>
          </a:prstGeom>
          <a:solidFill>
            <a:srgbClr val="F2ECDE"/>
          </a:solidFill>
        </p:spPr>
        <p:txBody>
          <a:bodyPr anchor="ctr"/>
          <a:lstStyle>
            <a:lvl1pPr marL="0" indent="0" algn="ctr">
              <a:buNone/>
              <a:defRPr sz="16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8FDB91B0-CDFE-4C41-9C7A-0CD0AEB0C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97458" y="4431323"/>
            <a:ext cx="2156771" cy="2156771"/>
          </a:xfrm>
          <a:prstGeom prst="ellipse">
            <a:avLst/>
          </a:prstGeom>
          <a:solidFill>
            <a:srgbClr val="BF966F"/>
          </a:solidFill>
          <a:ln w="165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Изображение 1х1</a:t>
            </a:r>
          </a:p>
        </p:txBody>
      </p:sp>
    </p:spTree>
    <p:extLst>
      <p:ext uri="{BB962C8B-B14F-4D97-AF65-F5344CB8AC3E}">
        <p14:creationId xmlns:p14="http://schemas.microsoft.com/office/powerpoint/2010/main" val="87536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3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5F0F2-204E-4EB0-9F8F-B4CD0674E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9" name="Текст 19">
            <a:extLst>
              <a:ext uri="{FF2B5EF4-FFF2-40B4-BE49-F238E27FC236}">
                <a16:creationId xmlns:a16="http://schemas.microsoft.com/office/drawing/2014/main" id="{6669394A-8147-4A26-8AB5-189E7E6DA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59897"/>
            <a:ext cx="5368925" cy="460375"/>
          </a:xfrm>
          <a:prstGeom prst="rect">
            <a:avLst/>
          </a:prstGeom>
        </p:spPr>
        <p:txBody>
          <a:bodyPr/>
          <a:lstStyle>
            <a:lvl1pPr marL="0" algn="l">
              <a:buNone/>
              <a:defRPr sz="2800">
                <a:solidFill>
                  <a:srgbClr val="5E3427"/>
                </a:solidFill>
                <a:latin typeface="Circe Bold" panose="020B0602020203020203" pitchFamily="34" charset="-52"/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/>
              <a:t>Заголовок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746DB28-689F-43A7-8ED3-9A83C02F7AE2}"/>
              </a:ext>
            </a:extLst>
          </p:cNvPr>
          <p:cNvCxnSpPr>
            <a:cxnSpLocks/>
          </p:cNvCxnSpPr>
          <p:nvPr userDrawn="1"/>
        </p:nvCxnSpPr>
        <p:spPr>
          <a:xfrm>
            <a:off x="371475" y="392112"/>
            <a:ext cx="486654" cy="0"/>
          </a:xfrm>
          <a:prstGeom prst="line">
            <a:avLst/>
          </a:prstGeom>
          <a:ln w="3810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13EA59EF-47AE-4BEF-B6B3-C63F8FBCAC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830762"/>
            <a:ext cx="5741988" cy="389986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92100" sx="103000" sy="103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>
            <a:lvl1pPr algn="ctr">
              <a:buNone/>
              <a:defRPr sz="1100">
                <a:latin typeface="Circe" panose="020B0502020203020203" pitchFamily="34" charset="-52"/>
              </a:defRPr>
            </a:lvl1pPr>
          </a:lstStyle>
          <a:p>
            <a:r>
              <a:rPr lang="ru-RU" dirty="0"/>
              <a:t>Вставьте сюда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09971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9" r:id="rId3"/>
    <p:sldLayoutId id="2147483662" r:id="rId4"/>
    <p:sldLayoutId id="2147483678" r:id="rId5"/>
    <p:sldLayoutId id="2147483680" r:id="rId6"/>
    <p:sldLayoutId id="2147483674" r:id="rId7"/>
    <p:sldLayoutId id="2147483670" r:id="rId8"/>
    <p:sldLayoutId id="2147483676" r:id="rId9"/>
    <p:sldLayoutId id="2147483677" r:id="rId10"/>
    <p:sldLayoutId id="2147483671" r:id="rId11"/>
    <p:sldLayoutId id="2147483672" r:id="rId12"/>
    <p:sldLayoutId id="2147483675" r:id="rId13"/>
    <p:sldLayoutId id="2147483673" r:id="rId14"/>
    <p:sldLayoutId id="2147483664" r:id="rId15"/>
    <p:sldLayoutId id="2147483663" r:id="rId16"/>
    <p:sldLayoutId id="21474836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2048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1141" userDrawn="1">
          <p15:clr>
            <a:srgbClr val="F26B43"/>
          </p15:clr>
        </p15:guide>
        <p15:guide id="10" pos="6562" userDrawn="1">
          <p15:clr>
            <a:srgbClr val="F26B43"/>
          </p15:clr>
        </p15:guide>
        <p15:guide id="11" pos="4747" userDrawn="1">
          <p15:clr>
            <a:srgbClr val="F26B43"/>
          </p15:clr>
        </p15:guide>
        <p15:guide id="12" pos="2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A1AA5E-7770-40B9-B5C0-DEE52122C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212196"/>
            <a:ext cx="6646013" cy="318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39009-7F1C-45C1-8A5C-1109A88D164D}"/>
              </a:ext>
            </a:extLst>
          </p:cNvPr>
          <p:cNvSpPr txBox="1"/>
          <p:nvPr/>
        </p:nvSpPr>
        <p:spPr>
          <a:xfrm>
            <a:off x="4706938" y="5522433"/>
            <a:ext cx="43640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г. Иркутск, ул. Рабочая, 2А/4, 1 этаж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+7 (3952) 202-102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info@mb38.ru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mb38.ru</a:t>
            </a:r>
          </a:p>
        </p:txBody>
      </p:sp>
    </p:spTree>
    <p:extLst>
      <p:ext uri="{BB962C8B-B14F-4D97-AF65-F5344CB8AC3E}">
        <p14:creationId xmlns:p14="http://schemas.microsoft.com/office/powerpoint/2010/main" val="307267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B4EE47C-2833-43DE-9378-1AE3F395A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8670925" cy="460375"/>
          </a:xfrm>
        </p:spPr>
        <p:txBody>
          <a:bodyPr/>
          <a:lstStyle/>
          <a:p>
            <a:r>
              <a:rPr lang="ru-RU" dirty="0"/>
              <a:t>Как получить поддержку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9626D6E-36A9-474A-9B76-42E732C2AEDC}"/>
              </a:ext>
            </a:extLst>
          </p:cNvPr>
          <p:cNvGrpSpPr/>
          <p:nvPr/>
        </p:nvGrpSpPr>
        <p:grpSpPr>
          <a:xfrm>
            <a:off x="4726699" y="1265950"/>
            <a:ext cx="2738600" cy="2738600"/>
            <a:chOff x="4726699" y="2059700"/>
            <a:chExt cx="2738600" cy="273860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50131D4-A40D-4431-AED4-32A2A64366F8}"/>
                </a:ext>
              </a:extLst>
            </p:cNvPr>
            <p:cNvSpPr/>
            <p:nvPr/>
          </p:nvSpPr>
          <p:spPr>
            <a:xfrm>
              <a:off x="4726699" y="2059700"/>
              <a:ext cx="2738600" cy="273860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689297C-E28F-4B70-9EC1-67DF6ACD1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797" y="2209797"/>
              <a:ext cx="2438405" cy="243840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2086A8C-24CA-4657-ADA0-8719102C5118}"/>
              </a:ext>
            </a:extLst>
          </p:cNvPr>
          <p:cNvGrpSpPr/>
          <p:nvPr/>
        </p:nvGrpSpPr>
        <p:grpSpPr>
          <a:xfrm>
            <a:off x="8975725" y="1265948"/>
            <a:ext cx="2738600" cy="2738600"/>
            <a:chOff x="8254875" y="2059698"/>
            <a:chExt cx="2738600" cy="27386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DBA80E0-B66F-4D6A-B97E-B408D92180FD}"/>
                </a:ext>
              </a:extLst>
            </p:cNvPr>
            <p:cNvSpPr/>
            <p:nvPr/>
          </p:nvSpPr>
          <p:spPr>
            <a:xfrm>
              <a:off x="8254875" y="2059698"/>
              <a:ext cx="2738600" cy="273860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74DC987-B36E-4A98-8155-E16B4CDD5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014" y="2209796"/>
              <a:ext cx="2432323" cy="2438404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F1E4D0E-228A-40C3-851D-E47389690077}"/>
              </a:ext>
            </a:extLst>
          </p:cNvPr>
          <p:cNvGrpSpPr/>
          <p:nvPr/>
        </p:nvGrpSpPr>
        <p:grpSpPr>
          <a:xfrm>
            <a:off x="512600" y="1288808"/>
            <a:ext cx="2738600" cy="2738600"/>
            <a:chOff x="442037" y="2082558"/>
            <a:chExt cx="2738600" cy="27386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24C58783-EEA6-4174-958A-564649B5E7AD}"/>
                </a:ext>
              </a:extLst>
            </p:cNvPr>
            <p:cNvSpPr/>
            <p:nvPr/>
          </p:nvSpPr>
          <p:spPr>
            <a:xfrm>
              <a:off x="442037" y="2082558"/>
              <a:ext cx="2738600" cy="273860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1E70CA2-2ACD-4894-9863-ABDC789F2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08" y="2209798"/>
              <a:ext cx="2423259" cy="2438404"/>
            </a:xfrm>
            <a:prstGeom prst="rect">
              <a:avLst/>
            </a:prstGeom>
          </p:spPr>
        </p:pic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5B58F56-7C1B-4C16-8088-19908F5AB448}"/>
              </a:ext>
            </a:extLst>
          </p:cNvPr>
          <p:cNvSpPr/>
          <p:nvPr/>
        </p:nvSpPr>
        <p:spPr>
          <a:xfrm>
            <a:off x="512601" y="4151895"/>
            <a:ext cx="27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Звонок на единую</a:t>
            </a:r>
          </a:p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горячую линию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01DD592-1763-4174-BED0-BCE1D518FE35}"/>
              </a:ext>
            </a:extLst>
          </p:cNvPr>
          <p:cNvSpPr/>
          <p:nvPr/>
        </p:nvSpPr>
        <p:spPr>
          <a:xfrm>
            <a:off x="4382648" y="4154647"/>
            <a:ext cx="3426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Обращение </a:t>
            </a:r>
          </a:p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«Получить поддержку» на сайте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85349AC-CBAE-4083-B600-E40AA26191C8}"/>
              </a:ext>
            </a:extLst>
          </p:cNvPr>
          <p:cNvSpPr/>
          <p:nvPr/>
        </p:nvSpPr>
        <p:spPr>
          <a:xfrm>
            <a:off x="8631674" y="4151895"/>
            <a:ext cx="3426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Личное</a:t>
            </a:r>
          </a:p>
          <a:p>
            <a:pPr algn="ctr"/>
            <a:r>
              <a:rPr lang="ru-RU" sz="1600" dirty="0">
                <a:solidFill>
                  <a:srgbClr val="562212"/>
                </a:solidFill>
                <a:latin typeface="Circe Bold" panose="020B0602020203020203" pitchFamily="34" charset="-52"/>
                <a:cs typeface="Times New Roman" pitchFamily="18" charset="0"/>
              </a:rPr>
              <a:t>обращение в Центр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B1CE24B-2775-4D43-910C-3662BE832E03}"/>
              </a:ext>
            </a:extLst>
          </p:cNvPr>
          <p:cNvSpPr/>
          <p:nvPr/>
        </p:nvSpPr>
        <p:spPr>
          <a:xfrm>
            <a:off x="512600" y="4757746"/>
            <a:ext cx="27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E74B36"/>
                </a:solidFill>
                <a:latin typeface="Circe Light" panose="020B0402020203020203" pitchFamily="34" charset="-52"/>
                <a:cs typeface="Times New Roman" pitchFamily="18" charset="0"/>
              </a:rPr>
              <a:t>8 (3952) 202-102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0BFBF95-2404-4AE3-A455-752ACF34D333}"/>
              </a:ext>
            </a:extLst>
          </p:cNvPr>
          <p:cNvSpPr/>
          <p:nvPr/>
        </p:nvSpPr>
        <p:spPr>
          <a:xfrm>
            <a:off x="4382647" y="4760498"/>
            <a:ext cx="3426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E74B36"/>
                </a:solidFill>
                <a:latin typeface="Circe Light" panose="020B0402020203020203" pitchFamily="34" charset="-52"/>
                <a:cs typeface="Times New Roman" pitchFamily="18" charset="0"/>
              </a:rPr>
              <a:t>www.mb38.ru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FC896A4-1C94-4F7A-9171-17689598A117}"/>
              </a:ext>
            </a:extLst>
          </p:cNvPr>
          <p:cNvSpPr/>
          <p:nvPr/>
        </p:nvSpPr>
        <p:spPr>
          <a:xfrm>
            <a:off x="8631673" y="4757746"/>
            <a:ext cx="3426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Circe Light" panose="020B0402020203020203" pitchFamily="34" charset="-52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E74B36"/>
                </a:solidFill>
                <a:latin typeface="Circe Light" panose="020B0402020203020203" pitchFamily="34" charset="-52"/>
                <a:cs typeface="Times New Roman" pitchFamily="18" charset="0"/>
              </a:rPr>
              <a:t>ул. Рабочая 2«А» / 4, 1 этаж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5334A09-4396-4162-BEF6-849BA5DB5C37}"/>
              </a:ext>
            </a:extLst>
          </p:cNvPr>
          <p:cNvCxnSpPr/>
          <p:nvPr/>
        </p:nvCxnSpPr>
        <p:spPr>
          <a:xfrm>
            <a:off x="371475" y="5268776"/>
            <a:ext cx="11449050" cy="0"/>
          </a:xfrm>
          <a:prstGeom prst="line">
            <a:avLst/>
          </a:prstGeom>
          <a:ln w="12700">
            <a:solidFill>
              <a:srgbClr val="BF9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C54D2EA7-BFD9-4DEB-AA9F-A928D596B0CA}"/>
              </a:ext>
            </a:extLst>
          </p:cNvPr>
          <p:cNvSpPr/>
          <p:nvPr/>
        </p:nvSpPr>
        <p:spPr>
          <a:xfrm>
            <a:off x="4620261" y="5608681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F30AF41-ABE1-4BFC-8DE4-595CF8E768B0}"/>
              </a:ext>
            </a:extLst>
          </p:cNvPr>
          <p:cNvSpPr/>
          <p:nvPr/>
        </p:nvSpPr>
        <p:spPr>
          <a:xfrm>
            <a:off x="198488" y="5732451"/>
            <a:ext cx="3212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cs typeface="Times New Roman" pitchFamily="18" charset="0"/>
              </a:rPr>
              <a:t>Консультации по вопросам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cs typeface="Times New Roman" pitchFamily="18" charset="0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cs typeface="Times New Roman" pitchFamily="18" charset="0"/>
              </a:rPr>
              <a:t>ведения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irce" panose="020B0502020203020203" pitchFamily="34" charset="-52"/>
                <a:cs typeface="Times New Roman" pitchFamily="18" charset="0"/>
              </a:rPr>
              <a:t>предпринимательской</a:t>
            </a:r>
            <a:r>
              <a:rPr lang="en-US" sz="1400" dirty="0">
                <a:solidFill>
                  <a:prstClr val="black"/>
                </a:solidFill>
                <a:latin typeface="Circe" panose="020B0502020203020203" pitchFamily="34" charset="-52"/>
                <a:cs typeface="Times New Roman" pitchFamily="18" charset="0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A42D9822-0843-46B6-B18C-974337C01C02}"/>
              </a:ext>
            </a:extLst>
          </p:cNvPr>
          <p:cNvSpPr/>
          <p:nvPr/>
        </p:nvSpPr>
        <p:spPr>
          <a:xfrm>
            <a:off x="10367168" y="560063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BF46DB3-96D8-40DC-BD32-E8E4FD7D4F41}"/>
              </a:ext>
            </a:extLst>
          </p:cNvPr>
          <p:cNvSpPr/>
          <p:nvPr/>
        </p:nvSpPr>
        <p:spPr>
          <a:xfrm>
            <a:off x="5929678" y="5730597"/>
            <a:ext cx="3212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cs typeface="Times New Roman" pitchFamily="18" charset="0"/>
              </a:rPr>
              <a:t>Предоставление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cs typeface="Times New Roman" pitchFamily="18" charset="0"/>
              </a:rPr>
              <a:t>гарантийной поддержки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E8010681-88A3-4C8A-BA48-DA643FBF6F8B}"/>
              </a:ext>
            </a:extLst>
          </p:cNvPr>
          <p:cNvSpPr/>
          <p:nvPr/>
        </p:nvSpPr>
        <p:spPr>
          <a:xfrm>
            <a:off x="1754666" y="558964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57EF199-5D32-4ABE-9F8D-9FA7C44F01A7}"/>
              </a:ext>
            </a:extLst>
          </p:cNvPr>
          <p:cNvSpPr/>
          <p:nvPr/>
        </p:nvSpPr>
        <p:spPr>
          <a:xfrm>
            <a:off x="8810990" y="5731524"/>
            <a:ext cx="3212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cs typeface="Times New Roman" pitchFamily="18" charset="0"/>
              </a:rPr>
              <a:t>Консультации по антикризисным мерам поддержки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612E7EC-0C5B-4656-9FB8-CCDBDF553542}"/>
              </a:ext>
            </a:extLst>
          </p:cNvPr>
          <p:cNvSpPr/>
          <p:nvPr/>
        </p:nvSpPr>
        <p:spPr>
          <a:xfrm>
            <a:off x="7485856" y="5606336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1F04B08-018D-44B4-846A-99F0990630DD}"/>
              </a:ext>
            </a:extLst>
          </p:cNvPr>
          <p:cNvSpPr/>
          <p:nvPr/>
        </p:nvSpPr>
        <p:spPr>
          <a:xfrm>
            <a:off x="3049953" y="5731524"/>
            <a:ext cx="3212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cs typeface="Times New Roman" pitchFamily="18" charset="0"/>
              </a:rPr>
              <a:t>Подбор источника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cs typeface="Times New Roman" pitchFamily="18" charset="0"/>
              </a:rPr>
              <a:t>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2185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F082E02-9462-40D5-9640-3C569D5E7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699" y="2543554"/>
            <a:ext cx="7269163" cy="587375"/>
          </a:xfrm>
        </p:spPr>
        <p:txBody>
          <a:bodyPr/>
          <a:lstStyle/>
          <a:p>
            <a:r>
              <a:rPr lang="ru-RU" sz="4800" dirty="0"/>
              <a:t>Спасибо за внимание!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B4F636-679A-42B0-9DD1-9DE3CE329829}"/>
              </a:ext>
            </a:extLst>
          </p:cNvPr>
          <p:cNvSpPr/>
          <p:nvPr/>
        </p:nvSpPr>
        <p:spPr>
          <a:xfrm>
            <a:off x="0" y="4000500"/>
            <a:ext cx="2848708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35CEC-8661-484B-BE7D-C1C43B81A501}"/>
              </a:ext>
            </a:extLst>
          </p:cNvPr>
          <p:cNvSpPr txBox="1"/>
          <p:nvPr/>
        </p:nvSpPr>
        <p:spPr>
          <a:xfrm>
            <a:off x="266699" y="3405231"/>
            <a:ext cx="43640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г. Иркутск, ул. Рабочая, 2А/4, 1 этаж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+7 (3952) 202-102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info@mb38.ru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www.mb38.ru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4B9B1-1688-40D5-9476-934E76D07AB9}"/>
              </a:ext>
            </a:extLst>
          </p:cNvPr>
          <p:cNvSpPr txBox="1"/>
          <p:nvPr/>
        </p:nvSpPr>
        <p:spPr>
          <a:xfrm>
            <a:off x="285488" y="6109679"/>
            <a:ext cx="12219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Вконтакте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70A59-A1BB-45F3-847A-C1B37355950F}"/>
              </a:ext>
            </a:extLst>
          </p:cNvPr>
          <p:cNvSpPr txBox="1"/>
          <p:nvPr/>
        </p:nvSpPr>
        <p:spPr>
          <a:xfrm>
            <a:off x="1784515" y="6109679"/>
            <a:ext cx="1742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Одноклассники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59796F-4AF9-4D59-9FF9-A442C2CA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49" y="5081954"/>
            <a:ext cx="1038779" cy="10387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F669B3-4CDA-43D6-A227-78B300CAA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280" y="5062132"/>
            <a:ext cx="1029638" cy="10296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397BF3-EC2F-4612-AAC7-A88C0536DC0E}"/>
              </a:ext>
            </a:extLst>
          </p:cNvPr>
          <p:cNvSpPr txBox="1"/>
          <p:nvPr/>
        </p:nvSpPr>
        <p:spPr>
          <a:xfrm>
            <a:off x="3545076" y="6109679"/>
            <a:ext cx="1742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YouTube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C6AFF0-BD5C-42A9-AB4D-9FB77E2CA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270" y="5081954"/>
            <a:ext cx="1038779" cy="10387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6F782F-946C-476C-952F-3AEAF6EC1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532" y="5066111"/>
            <a:ext cx="1038779" cy="10387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64A839-FDC3-4B3F-A1CD-F810B69A3BE5}"/>
              </a:ext>
            </a:extLst>
          </p:cNvPr>
          <p:cNvSpPr txBox="1"/>
          <p:nvPr/>
        </p:nvSpPr>
        <p:spPr>
          <a:xfrm>
            <a:off x="9214652" y="6109679"/>
            <a:ext cx="9845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Viber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312B9B-F6CF-451D-AE38-9FA9687C9C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2401" y="5074649"/>
            <a:ext cx="1038779" cy="10387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57C65C-FAE4-48DA-9135-B61257D196AF}"/>
              </a:ext>
            </a:extLst>
          </p:cNvPr>
          <p:cNvSpPr txBox="1"/>
          <p:nvPr/>
        </p:nvSpPr>
        <p:spPr>
          <a:xfrm>
            <a:off x="7122617" y="6109679"/>
            <a:ext cx="1742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Telegram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 канал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для самозанятых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D660CE-0605-491C-BAFF-5743FE243648}"/>
              </a:ext>
            </a:extLst>
          </p:cNvPr>
          <p:cNvSpPr txBox="1"/>
          <p:nvPr/>
        </p:nvSpPr>
        <p:spPr>
          <a:xfrm>
            <a:off x="5364729" y="6115197"/>
            <a:ext cx="16280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Telegram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 канал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029AE1-F8A1-41E9-A2D6-0A141243C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993" y="5105907"/>
            <a:ext cx="1031473" cy="10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9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351EB9-05B1-4C81-8E20-EA85EDC3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303"/>
            <a:ext cx="12180344" cy="4400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769B8-D75D-4B50-BDC7-4E6C04CEE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22" y="4759691"/>
            <a:ext cx="826599" cy="8265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32A2C2-5878-46D4-8B4A-1132EE56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321" y="4759689"/>
            <a:ext cx="826599" cy="8265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46A3B1-9464-404D-B852-767B44BAB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172" y="4759688"/>
            <a:ext cx="826599" cy="8265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4E3D89-D8AC-4F4A-B16B-DDDE390F7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823" y="4759688"/>
            <a:ext cx="826599" cy="8265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403847-4DC5-43B6-91C3-0FCA1158F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5656" y="4759688"/>
            <a:ext cx="826599" cy="826599"/>
          </a:xfrm>
          <a:prstGeom prst="rect">
            <a:avLst/>
          </a:prstGeom>
        </p:spPr>
      </p:pic>
      <p:sp>
        <p:nvSpPr>
          <p:cNvPr id="9" name="Текст 1">
            <a:extLst>
              <a:ext uri="{FF2B5EF4-FFF2-40B4-BE49-F238E27FC236}">
                <a16:creationId xmlns:a16="http://schemas.microsoft.com/office/drawing/2014/main" id="{BD37D78A-A4AA-48F3-9581-57279722DB74}"/>
              </a:ext>
            </a:extLst>
          </p:cNvPr>
          <p:cNvSpPr txBox="1">
            <a:spLocks/>
          </p:cNvSpPr>
          <p:nvPr/>
        </p:nvSpPr>
        <p:spPr>
          <a:xfrm>
            <a:off x="246709" y="542915"/>
            <a:ext cx="8670925" cy="46037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ED5539"/>
                </a:solidFill>
              </a:rPr>
              <a:t>Центр «Мой бизнес» </a:t>
            </a:r>
            <a:r>
              <a:rPr lang="ru-RU" dirty="0"/>
              <a:t>– центр оказания комплекса услуг по принципу «одного окна» </a:t>
            </a:r>
          </a:p>
        </p:txBody>
      </p:sp>
    </p:spTree>
    <p:extLst>
      <p:ext uri="{BB962C8B-B14F-4D97-AF65-F5344CB8AC3E}">
        <p14:creationId xmlns:p14="http://schemas.microsoft.com/office/powerpoint/2010/main" val="360450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F074516-E793-4BB3-9714-16F3FD259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9724571" cy="460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b="1" dirty="0">
                <a:solidFill>
                  <a:srgbClr val="E74B36"/>
                </a:solidFill>
                <a:latin typeface="Circe Bold" panose="020B0604020202020204" charset="-52"/>
              </a:rPr>
              <a:t>Физические лица </a:t>
            </a:r>
            <a:r>
              <a:rPr lang="ru-RU" sz="2700" b="1" dirty="0">
                <a:solidFill>
                  <a:schemeClr val="tx1"/>
                </a:solidFill>
                <a:latin typeface="Circe Bold" panose="020B0604020202020204" charset="-52"/>
              </a:rPr>
              <a:t>планирующие </a:t>
            </a:r>
            <a:r>
              <a:rPr lang="ru-RU" sz="2600" dirty="0">
                <a:solidFill>
                  <a:schemeClr val="tx1"/>
                </a:solidFill>
                <a:latin typeface="Circe Bold" panose="020B0604020202020204" charset="-52"/>
              </a:rPr>
              <a:t>начать бизнес</a:t>
            </a:r>
          </a:p>
          <a:p>
            <a:endParaRPr lang="ru-RU" sz="2700" dirty="0">
              <a:latin typeface="Circe Bold" panose="020B0604020202020204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36C056F-7083-4AD8-8B95-3710488C48F9}"/>
              </a:ext>
            </a:extLst>
          </p:cNvPr>
          <p:cNvSpPr/>
          <p:nvPr/>
        </p:nvSpPr>
        <p:spPr>
          <a:xfrm>
            <a:off x="481764" y="1413220"/>
            <a:ext cx="3571876" cy="24070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874C1-9A12-4883-B503-AD6AB186D02B}"/>
              </a:ext>
            </a:extLst>
          </p:cNvPr>
          <p:cNvSpPr txBox="1"/>
          <p:nvPr/>
        </p:nvSpPr>
        <p:spPr>
          <a:xfrm>
            <a:off x="879755" y="2077099"/>
            <a:ext cx="324393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Правовые вопросы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Регистрация бизнеса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Выбор налогообложения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Вопросы бухгалтерского учета и отчетности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Маркетинговые вопросы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Заключение социального контракта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09C19B-1AAC-4F9E-8707-E8B7B1817755}"/>
              </a:ext>
            </a:extLst>
          </p:cNvPr>
          <p:cNvSpPr txBox="1"/>
          <p:nvPr/>
        </p:nvSpPr>
        <p:spPr>
          <a:xfrm>
            <a:off x="1194469" y="1562586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Bold" panose="020B0604020202020204" charset="-52"/>
              </a:rPr>
              <a:t>КОНСУЛЬТАЦИИ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84037DF-28E3-4C49-B03E-8B223E9C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0" y="1522145"/>
            <a:ext cx="366711" cy="366711"/>
          </a:xfrm>
          <a:prstGeom prst="rect">
            <a:avLst/>
          </a:prstGeom>
        </p:spPr>
      </p:pic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219721C2-223B-44B7-A49C-96136845E174}"/>
              </a:ext>
            </a:extLst>
          </p:cNvPr>
          <p:cNvSpPr/>
          <p:nvPr/>
        </p:nvSpPr>
        <p:spPr>
          <a:xfrm>
            <a:off x="589254" y="2229632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пятиугольник 43">
            <a:extLst>
              <a:ext uri="{FF2B5EF4-FFF2-40B4-BE49-F238E27FC236}">
                <a16:creationId xmlns:a16="http://schemas.microsoft.com/office/drawing/2014/main" id="{1FF73492-301E-4890-B414-53B5D832E931}"/>
              </a:ext>
            </a:extLst>
          </p:cNvPr>
          <p:cNvSpPr/>
          <p:nvPr/>
        </p:nvSpPr>
        <p:spPr>
          <a:xfrm>
            <a:off x="582724" y="2541516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пятиугольник 47">
            <a:extLst>
              <a:ext uri="{FF2B5EF4-FFF2-40B4-BE49-F238E27FC236}">
                <a16:creationId xmlns:a16="http://schemas.microsoft.com/office/drawing/2014/main" id="{C7E259D2-3B64-4185-9C26-E54D36F32D06}"/>
              </a:ext>
            </a:extLst>
          </p:cNvPr>
          <p:cNvSpPr/>
          <p:nvPr/>
        </p:nvSpPr>
        <p:spPr>
          <a:xfrm>
            <a:off x="598677" y="2797619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пятиугольник 52">
            <a:extLst>
              <a:ext uri="{FF2B5EF4-FFF2-40B4-BE49-F238E27FC236}">
                <a16:creationId xmlns:a16="http://schemas.microsoft.com/office/drawing/2014/main" id="{5BFB06E7-393A-495F-857A-0C2A3CC69A36}"/>
              </a:ext>
            </a:extLst>
          </p:cNvPr>
          <p:cNvSpPr/>
          <p:nvPr/>
        </p:nvSpPr>
        <p:spPr>
          <a:xfrm>
            <a:off x="598677" y="303397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пятиугольник 53">
            <a:extLst>
              <a:ext uri="{FF2B5EF4-FFF2-40B4-BE49-F238E27FC236}">
                <a16:creationId xmlns:a16="http://schemas.microsoft.com/office/drawing/2014/main" id="{9F1D75D7-ACCC-476B-A8AE-F31200A85AF7}"/>
              </a:ext>
            </a:extLst>
          </p:cNvPr>
          <p:cNvSpPr/>
          <p:nvPr/>
        </p:nvSpPr>
        <p:spPr>
          <a:xfrm>
            <a:off x="598677" y="3623801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: пятиугольник 54">
            <a:extLst>
              <a:ext uri="{FF2B5EF4-FFF2-40B4-BE49-F238E27FC236}">
                <a16:creationId xmlns:a16="http://schemas.microsoft.com/office/drawing/2014/main" id="{9F264E96-3983-4855-9AF6-589F14C79867}"/>
              </a:ext>
            </a:extLst>
          </p:cNvPr>
          <p:cNvSpPr/>
          <p:nvPr/>
        </p:nvSpPr>
        <p:spPr>
          <a:xfrm>
            <a:off x="606994" y="329850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4528E99-1467-4021-AEC1-86F1AFA067C1}"/>
              </a:ext>
            </a:extLst>
          </p:cNvPr>
          <p:cNvSpPr/>
          <p:nvPr/>
        </p:nvSpPr>
        <p:spPr>
          <a:xfrm>
            <a:off x="4309015" y="1413219"/>
            <a:ext cx="3571876" cy="2386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B29E74-772E-4C10-A8C5-06F123CF74EB}"/>
              </a:ext>
            </a:extLst>
          </p:cNvPr>
          <p:cNvSpPr txBox="1"/>
          <p:nvPr/>
        </p:nvSpPr>
        <p:spPr>
          <a:xfrm>
            <a:off x="4836570" y="2089038"/>
            <a:ext cx="324393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Основы ведения </a:t>
            </a:r>
            <a:b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предпринимательской деятельности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Развитие навыков руководителя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Маркетинг и продвижение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Тематические семинары, вебинары </a:t>
            </a:r>
            <a:b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и конференции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9471837-AF0F-4BB4-BC72-27B8B96FEDA4}"/>
              </a:ext>
            </a:extLst>
          </p:cNvPr>
          <p:cNvSpPr txBox="1"/>
          <p:nvPr/>
        </p:nvSpPr>
        <p:spPr>
          <a:xfrm>
            <a:off x="4934263" y="1628272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Bold" panose="020B0604020202020204" charset="-52"/>
              </a:rPr>
              <a:t>ОБУЧЕНИЕ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3B40084-87CA-4E22-8F4E-AF8374EA1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38" y="1600115"/>
            <a:ext cx="366711" cy="366711"/>
          </a:xfrm>
          <a:prstGeom prst="rect">
            <a:avLst/>
          </a:prstGeom>
        </p:spPr>
      </p:pic>
      <p:sp>
        <p:nvSpPr>
          <p:cNvPr id="60" name="Стрелка: пятиугольник 59">
            <a:extLst>
              <a:ext uri="{FF2B5EF4-FFF2-40B4-BE49-F238E27FC236}">
                <a16:creationId xmlns:a16="http://schemas.microsoft.com/office/drawing/2014/main" id="{30179BEC-CFF9-4722-8788-A16F70093809}"/>
              </a:ext>
            </a:extLst>
          </p:cNvPr>
          <p:cNvSpPr/>
          <p:nvPr/>
        </p:nvSpPr>
        <p:spPr>
          <a:xfrm>
            <a:off x="4563809" y="2246988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пятиугольник 61">
            <a:extLst>
              <a:ext uri="{FF2B5EF4-FFF2-40B4-BE49-F238E27FC236}">
                <a16:creationId xmlns:a16="http://schemas.microsoft.com/office/drawing/2014/main" id="{79000768-BA53-46A9-90DE-6B95E7A887F4}"/>
              </a:ext>
            </a:extLst>
          </p:cNvPr>
          <p:cNvSpPr/>
          <p:nvPr/>
        </p:nvSpPr>
        <p:spPr>
          <a:xfrm>
            <a:off x="4536217" y="2797619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пятиугольник 62">
            <a:extLst>
              <a:ext uri="{FF2B5EF4-FFF2-40B4-BE49-F238E27FC236}">
                <a16:creationId xmlns:a16="http://schemas.microsoft.com/office/drawing/2014/main" id="{EA509E1F-C6B9-4E35-98F9-46AC28E61657}"/>
              </a:ext>
            </a:extLst>
          </p:cNvPr>
          <p:cNvSpPr/>
          <p:nvPr/>
        </p:nvSpPr>
        <p:spPr>
          <a:xfrm>
            <a:off x="4559920" y="3044092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: пятиугольник 64">
            <a:extLst>
              <a:ext uri="{FF2B5EF4-FFF2-40B4-BE49-F238E27FC236}">
                <a16:creationId xmlns:a16="http://schemas.microsoft.com/office/drawing/2014/main" id="{35D3055A-8F42-4B28-99B4-B1A4BBDC3E07}"/>
              </a:ext>
            </a:extLst>
          </p:cNvPr>
          <p:cNvSpPr/>
          <p:nvPr/>
        </p:nvSpPr>
        <p:spPr>
          <a:xfrm>
            <a:off x="4536217" y="336371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D11D0E7-F16D-4639-BAF1-9423F7DAACD2}"/>
              </a:ext>
            </a:extLst>
          </p:cNvPr>
          <p:cNvSpPr/>
          <p:nvPr/>
        </p:nvSpPr>
        <p:spPr>
          <a:xfrm>
            <a:off x="8248649" y="1381089"/>
            <a:ext cx="3811322" cy="2418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92757DA-6D45-404A-9F38-2D6BEC0F97C4}"/>
              </a:ext>
            </a:extLst>
          </p:cNvPr>
          <p:cNvSpPr txBox="1"/>
          <p:nvPr/>
        </p:nvSpPr>
        <p:spPr>
          <a:xfrm>
            <a:off x="8729860" y="1985516"/>
            <a:ext cx="315095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Консультации по выбору финансовых инструментов реализации проекта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Подбор программ кредитования </a:t>
            </a:r>
            <a:b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или лизинга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Содействие в работе с финансовыми организациями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2DF8BA-A206-4E23-86B1-5788DD752EA8}"/>
              </a:ext>
            </a:extLst>
          </p:cNvPr>
          <p:cNvSpPr txBox="1"/>
          <p:nvPr/>
        </p:nvSpPr>
        <p:spPr>
          <a:xfrm>
            <a:off x="9094458" y="1585831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Bold" panose="020B0604020202020204" charset="-52"/>
              </a:rPr>
              <a:t>ФИНАНСЫ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DA376A8-8B95-4A04-8897-88878CAE7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955" y="1534429"/>
            <a:ext cx="366711" cy="366711"/>
          </a:xfrm>
          <a:prstGeom prst="rect">
            <a:avLst/>
          </a:prstGeom>
        </p:spPr>
      </p:pic>
      <p:sp>
        <p:nvSpPr>
          <p:cNvPr id="70" name="Стрелка: пятиугольник 69">
            <a:extLst>
              <a:ext uri="{FF2B5EF4-FFF2-40B4-BE49-F238E27FC236}">
                <a16:creationId xmlns:a16="http://schemas.microsoft.com/office/drawing/2014/main" id="{6209916C-751A-46B8-8741-D27F0A0C37CB}"/>
              </a:ext>
            </a:extLst>
          </p:cNvPr>
          <p:cNvSpPr/>
          <p:nvPr/>
        </p:nvSpPr>
        <p:spPr>
          <a:xfrm>
            <a:off x="8519174" y="2121594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пятиугольник 70">
            <a:extLst>
              <a:ext uri="{FF2B5EF4-FFF2-40B4-BE49-F238E27FC236}">
                <a16:creationId xmlns:a16="http://schemas.microsoft.com/office/drawing/2014/main" id="{14C6EB0E-70AC-4B1E-81DD-2DEE8EF4CC4C}"/>
              </a:ext>
            </a:extLst>
          </p:cNvPr>
          <p:cNvSpPr/>
          <p:nvPr/>
        </p:nvSpPr>
        <p:spPr>
          <a:xfrm>
            <a:off x="8543639" y="2649824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пятиугольник 72">
            <a:extLst>
              <a:ext uri="{FF2B5EF4-FFF2-40B4-BE49-F238E27FC236}">
                <a16:creationId xmlns:a16="http://schemas.microsoft.com/office/drawing/2014/main" id="{2FB6599D-5F47-45F6-A268-07FF6F4404E8}"/>
              </a:ext>
            </a:extLst>
          </p:cNvPr>
          <p:cNvSpPr/>
          <p:nvPr/>
        </p:nvSpPr>
        <p:spPr>
          <a:xfrm>
            <a:off x="8530955" y="3233762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AA78CE1-69FA-4637-B7BC-68F7CA39B12E}"/>
              </a:ext>
            </a:extLst>
          </p:cNvPr>
          <p:cNvSpPr/>
          <p:nvPr/>
        </p:nvSpPr>
        <p:spPr>
          <a:xfrm>
            <a:off x="417114" y="4041954"/>
            <a:ext cx="3685916" cy="2604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D2F127-CC56-467E-AB0D-001A0AE92C36}"/>
              </a:ext>
            </a:extLst>
          </p:cNvPr>
          <p:cNvSpPr txBox="1"/>
          <p:nvPr/>
        </p:nvSpPr>
        <p:spPr>
          <a:xfrm>
            <a:off x="655875" y="4768961"/>
            <a:ext cx="345862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Консультации по созданию производства</a:t>
            </a:r>
            <a:b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в сфере с/х или обрабатывающей промышленности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Гранты на запуск линии производства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Техническая и производственная поддержка: сертификация, патентование и </a:t>
            </a:r>
            <a:r>
              <a:rPr lang="ru-RU" sz="1200" dirty="0" err="1">
                <a:latin typeface="Circe" panose="020B0502020203020203" pitchFamily="34" charset="-52"/>
                <a:cs typeface="Arial" panose="020B0604020202020204" pitchFamily="34" charset="0"/>
              </a:rPr>
              <a:t>тп</a:t>
            </a:r>
            <a:endParaRPr lang="ru-RU" sz="1200" dirty="0"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7864C7B-9368-49C6-811B-9C44130D1F66}"/>
              </a:ext>
            </a:extLst>
          </p:cNvPr>
          <p:cNvSpPr txBox="1"/>
          <p:nvPr/>
        </p:nvSpPr>
        <p:spPr>
          <a:xfrm>
            <a:off x="1140879" y="4261041"/>
            <a:ext cx="197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Bold" panose="020B0604020202020204" charset="-52"/>
              </a:rPr>
              <a:t>ОТКРЫТИЕ ПРОИЗВОДСТВА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39A18DC-493E-4276-ABFC-C2E5618BD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77" y="4283126"/>
            <a:ext cx="366711" cy="366711"/>
          </a:xfrm>
          <a:prstGeom prst="rect">
            <a:avLst/>
          </a:prstGeom>
        </p:spPr>
      </p:pic>
      <p:sp>
        <p:nvSpPr>
          <p:cNvPr id="78" name="Стрелка: пятиугольник 77">
            <a:extLst>
              <a:ext uri="{FF2B5EF4-FFF2-40B4-BE49-F238E27FC236}">
                <a16:creationId xmlns:a16="http://schemas.microsoft.com/office/drawing/2014/main" id="{6AADA851-6197-471E-9347-DFBA4751DF94}"/>
              </a:ext>
            </a:extLst>
          </p:cNvPr>
          <p:cNvSpPr/>
          <p:nvPr/>
        </p:nvSpPr>
        <p:spPr>
          <a:xfrm>
            <a:off x="511384" y="4929240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: пятиугольник 82">
            <a:extLst>
              <a:ext uri="{FF2B5EF4-FFF2-40B4-BE49-F238E27FC236}">
                <a16:creationId xmlns:a16="http://schemas.microsoft.com/office/drawing/2014/main" id="{A8A42ECA-34AF-4951-B4CC-F0A26CAE51AD}"/>
              </a:ext>
            </a:extLst>
          </p:cNvPr>
          <p:cNvSpPr/>
          <p:nvPr/>
        </p:nvSpPr>
        <p:spPr>
          <a:xfrm>
            <a:off x="499919" y="6022603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7685D3C-A864-4AF6-910B-6D9A55689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521" y="4664964"/>
            <a:ext cx="1233418" cy="1233418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A0625955-1C79-4759-AF35-0995383ED3BD}"/>
              </a:ext>
            </a:extLst>
          </p:cNvPr>
          <p:cNvSpPr/>
          <p:nvPr/>
        </p:nvSpPr>
        <p:spPr>
          <a:xfrm>
            <a:off x="8245303" y="4171838"/>
            <a:ext cx="3811322" cy="2474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FF2723-6462-4679-A923-8D9955290B86}"/>
              </a:ext>
            </a:extLst>
          </p:cNvPr>
          <p:cNvSpPr txBox="1"/>
          <p:nvPr/>
        </p:nvSpPr>
        <p:spPr>
          <a:xfrm>
            <a:off x="8875282" y="4313547"/>
            <a:ext cx="2808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Bold" panose="020B0604020202020204" charset="-52"/>
              </a:rPr>
              <a:t>РЕГИСТРАЦИЯ БИЗНЕСА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5BBA04C-B613-461C-BD7A-F0C68094F2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3757" y="4285390"/>
            <a:ext cx="366711" cy="36671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61DABCB-E9CC-48D1-8028-E9159CC4D6F1}"/>
              </a:ext>
            </a:extLst>
          </p:cNvPr>
          <p:cNvGrpSpPr/>
          <p:nvPr/>
        </p:nvGrpSpPr>
        <p:grpSpPr>
          <a:xfrm>
            <a:off x="8421408" y="4799299"/>
            <a:ext cx="4006705" cy="1177245"/>
            <a:chOff x="8421408" y="4918019"/>
            <a:chExt cx="4006705" cy="1177245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02A885E-3F82-406A-9EA4-068AEF6848CF}"/>
                </a:ext>
              </a:extLst>
            </p:cNvPr>
            <p:cNvSpPr txBox="1"/>
            <p:nvPr/>
          </p:nvSpPr>
          <p:spPr>
            <a:xfrm>
              <a:off x="8616790" y="4918019"/>
              <a:ext cx="3811323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Консультации по подготовке </a:t>
              </a:r>
              <a:b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</a:b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к регистрации бизнеса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Регистрация бизнеса (ИП, ООО, самозанятый)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Открытие расчетного счета</a:t>
              </a:r>
            </a:p>
          </p:txBody>
        </p:sp>
        <p:sp>
          <p:nvSpPr>
            <p:cNvPr id="98" name="Стрелка: пятиугольник 97">
              <a:extLst>
                <a:ext uri="{FF2B5EF4-FFF2-40B4-BE49-F238E27FC236}">
                  <a16:creationId xmlns:a16="http://schemas.microsoft.com/office/drawing/2014/main" id="{D40196A9-1034-45C6-9DE9-2E63E98B7EC0}"/>
                </a:ext>
              </a:extLst>
            </p:cNvPr>
            <p:cNvSpPr/>
            <p:nvPr/>
          </p:nvSpPr>
          <p:spPr>
            <a:xfrm>
              <a:off x="8421409" y="5069218"/>
              <a:ext cx="73151" cy="73151"/>
            </a:xfrm>
            <a:prstGeom prst="homePlate">
              <a:avLst/>
            </a:prstGeom>
            <a:solidFill>
              <a:srgbClr val="E74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irce Bold" panose="020B0604020202020204" charset="-52"/>
              </a:endParaRPr>
            </a:p>
          </p:txBody>
        </p:sp>
        <p:sp>
          <p:nvSpPr>
            <p:cNvPr id="100" name="Стрелка: пятиугольник 99">
              <a:extLst>
                <a:ext uri="{FF2B5EF4-FFF2-40B4-BE49-F238E27FC236}">
                  <a16:creationId xmlns:a16="http://schemas.microsoft.com/office/drawing/2014/main" id="{80B9FEA9-453C-4EB1-8151-B17F35C58F76}"/>
                </a:ext>
              </a:extLst>
            </p:cNvPr>
            <p:cNvSpPr/>
            <p:nvPr/>
          </p:nvSpPr>
          <p:spPr>
            <a:xfrm>
              <a:off x="8437181" y="5890266"/>
              <a:ext cx="73151" cy="73151"/>
            </a:xfrm>
            <a:prstGeom prst="homePlate">
              <a:avLst/>
            </a:prstGeom>
            <a:solidFill>
              <a:srgbClr val="E74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 Bold" panose="020B0604020202020204" charset="-52"/>
              </a:endParaRPr>
            </a:p>
          </p:txBody>
        </p:sp>
        <p:sp>
          <p:nvSpPr>
            <p:cNvPr id="101" name="Стрелка: пятиугольник 100">
              <a:extLst>
                <a:ext uri="{FF2B5EF4-FFF2-40B4-BE49-F238E27FC236}">
                  <a16:creationId xmlns:a16="http://schemas.microsoft.com/office/drawing/2014/main" id="{A5372AD2-E59F-4CDA-BCD4-E0CA46B5B258}"/>
                </a:ext>
              </a:extLst>
            </p:cNvPr>
            <p:cNvSpPr/>
            <p:nvPr/>
          </p:nvSpPr>
          <p:spPr>
            <a:xfrm>
              <a:off x="8421408" y="5627871"/>
              <a:ext cx="73151" cy="73151"/>
            </a:xfrm>
            <a:prstGeom prst="homePlate">
              <a:avLst/>
            </a:prstGeom>
            <a:solidFill>
              <a:srgbClr val="E74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irce Bold" panose="020B0604020202020204" charset="-52"/>
              </a:endParaRPr>
            </a:p>
          </p:txBody>
        </p:sp>
      </p:grp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9A829DCB-400F-6471-6D82-1671175477CF}"/>
              </a:ext>
            </a:extLst>
          </p:cNvPr>
          <p:cNvSpPr/>
          <p:nvPr/>
        </p:nvSpPr>
        <p:spPr>
          <a:xfrm>
            <a:off x="516103" y="5727780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9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1">
            <a:extLst>
              <a:ext uri="{FF2B5EF4-FFF2-40B4-BE49-F238E27FC236}">
                <a16:creationId xmlns:a16="http://schemas.microsoft.com/office/drawing/2014/main" id="{0CAF0974-6C02-43E6-8923-12E870857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9933992" cy="460375"/>
          </a:xfrm>
        </p:spPr>
        <p:txBody>
          <a:bodyPr/>
          <a:lstStyle/>
          <a:p>
            <a:r>
              <a:rPr lang="ru-RU" sz="2700" dirty="0">
                <a:solidFill>
                  <a:srgbClr val="E74B36"/>
                </a:solidFill>
                <a:latin typeface="Circe Bold" panose="020B0604020202020204" charset="-52"/>
              </a:rPr>
              <a:t>Самозанятые </a:t>
            </a:r>
            <a:r>
              <a:rPr lang="ru-RU" sz="2700" dirty="0">
                <a:latin typeface="Circe Bold" panose="020B0604020202020204" charset="-52"/>
              </a:rPr>
              <a:t>граждане </a:t>
            </a:r>
          </a:p>
          <a:p>
            <a:endParaRPr lang="ru-RU" sz="2700" dirty="0">
              <a:latin typeface="Circe Bold" panose="020B0604020202020204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0FB248B-222D-4A40-B5EC-30F8071EBF40}"/>
              </a:ext>
            </a:extLst>
          </p:cNvPr>
          <p:cNvSpPr/>
          <p:nvPr/>
        </p:nvSpPr>
        <p:spPr>
          <a:xfrm>
            <a:off x="8241032" y="1130586"/>
            <a:ext cx="3716506" cy="30136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7C1170-8CE6-4912-9883-9FF010C61757}"/>
              </a:ext>
            </a:extLst>
          </p:cNvPr>
          <p:cNvSpPr txBox="1"/>
          <p:nvPr/>
        </p:nvSpPr>
        <p:spPr>
          <a:xfrm>
            <a:off x="8546908" y="1760906"/>
            <a:ext cx="3500102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Правовые вопросы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Бухгалтерский и налоговый учет и отчетность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Управленческий учет и финансовые документы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Маркетинговые вопросы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Вопросы сертификации и стандартизации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Иные вопросы развития бизнеса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512F09-A8CD-4140-A7FF-065D5D3857D8}"/>
              </a:ext>
            </a:extLst>
          </p:cNvPr>
          <p:cNvSpPr txBox="1"/>
          <p:nvPr/>
        </p:nvSpPr>
        <p:spPr>
          <a:xfrm>
            <a:off x="8875282" y="1381803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Extra Bold" panose="020B0802020203020203" pitchFamily="34" charset="-52"/>
              </a:rPr>
              <a:t>КОНСУЛЬТАЦИИ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BAD0A6D-E302-45EE-B6E4-A5DBE751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57" y="1353646"/>
            <a:ext cx="366711" cy="366711"/>
          </a:xfrm>
          <a:prstGeom prst="rect">
            <a:avLst/>
          </a:prstGeom>
        </p:spPr>
      </p:pic>
      <p:sp>
        <p:nvSpPr>
          <p:cNvPr id="36" name="Стрелка: пятиугольник 35">
            <a:extLst>
              <a:ext uri="{FF2B5EF4-FFF2-40B4-BE49-F238E27FC236}">
                <a16:creationId xmlns:a16="http://schemas.microsoft.com/office/drawing/2014/main" id="{3F59A63A-9B97-443B-8ACF-A6275E565E0A}"/>
              </a:ext>
            </a:extLst>
          </p:cNvPr>
          <p:cNvSpPr/>
          <p:nvPr/>
        </p:nvSpPr>
        <p:spPr>
          <a:xfrm>
            <a:off x="8404565" y="1906841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пятиугольник 38">
            <a:extLst>
              <a:ext uri="{FF2B5EF4-FFF2-40B4-BE49-F238E27FC236}">
                <a16:creationId xmlns:a16="http://schemas.microsoft.com/office/drawing/2014/main" id="{77AEA6CB-C8B9-4332-921A-9C050F24FEE5}"/>
              </a:ext>
            </a:extLst>
          </p:cNvPr>
          <p:cNvSpPr/>
          <p:nvPr/>
        </p:nvSpPr>
        <p:spPr>
          <a:xfrm>
            <a:off x="8415076" y="219154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: пятиугольник 40">
            <a:extLst>
              <a:ext uri="{FF2B5EF4-FFF2-40B4-BE49-F238E27FC236}">
                <a16:creationId xmlns:a16="http://schemas.microsoft.com/office/drawing/2014/main" id="{92E2C345-ADFF-43CD-9F91-8DD9B0C4D147}"/>
              </a:ext>
            </a:extLst>
          </p:cNvPr>
          <p:cNvSpPr/>
          <p:nvPr/>
        </p:nvSpPr>
        <p:spPr>
          <a:xfrm>
            <a:off x="8405646" y="2465550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пятиугольник 41">
            <a:extLst>
              <a:ext uri="{FF2B5EF4-FFF2-40B4-BE49-F238E27FC236}">
                <a16:creationId xmlns:a16="http://schemas.microsoft.com/office/drawing/2014/main" id="{DEB9CCE7-15CB-44EC-9A62-0047CFD279E9}"/>
              </a:ext>
            </a:extLst>
          </p:cNvPr>
          <p:cNvSpPr/>
          <p:nvPr/>
        </p:nvSpPr>
        <p:spPr>
          <a:xfrm>
            <a:off x="8412079" y="3008891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38B7DE9-26E9-48DE-A89E-DF1418A6880C}"/>
              </a:ext>
            </a:extLst>
          </p:cNvPr>
          <p:cNvSpPr/>
          <p:nvPr/>
        </p:nvSpPr>
        <p:spPr>
          <a:xfrm>
            <a:off x="4306253" y="1130586"/>
            <a:ext cx="3571876" cy="30956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51C811-7DAC-4FE2-9396-B6127B70EF05}"/>
              </a:ext>
            </a:extLst>
          </p:cNvPr>
          <p:cNvSpPr txBox="1"/>
          <p:nvPr/>
        </p:nvSpPr>
        <p:spPr>
          <a:xfrm>
            <a:off x="4628614" y="1897596"/>
            <a:ext cx="3216267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Развитие навыков руководителя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Работа с маркетплейсами и электронными каналами продаж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Акселерационные программы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Маркетинг и продвижение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Тематические семинары, вебинары и конференции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C55F18-C61F-4189-9F0D-A68F67940139}"/>
              </a:ext>
            </a:extLst>
          </p:cNvPr>
          <p:cNvSpPr txBox="1"/>
          <p:nvPr/>
        </p:nvSpPr>
        <p:spPr>
          <a:xfrm>
            <a:off x="5066562" y="1362487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Extra Bold" panose="020B0802020203020203" pitchFamily="34" charset="-52"/>
              </a:rPr>
              <a:t>ОБУЧЕНИЕ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E55EDCF-546A-45D6-A549-CFA53C8BD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407" y="1334330"/>
            <a:ext cx="366711" cy="366711"/>
          </a:xfrm>
          <a:prstGeom prst="rect">
            <a:avLst/>
          </a:prstGeom>
        </p:spPr>
      </p:pic>
      <p:sp>
        <p:nvSpPr>
          <p:cNvPr id="50" name="Стрелка: пятиугольник 49">
            <a:extLst>
              <a:ext uri="{FF2B5EF4-FFF2-40B4-BE49-F238E27FC236}">
                <a16:creationId xmlns:a16="http://schemas.microsoft.com/office/drawing/2014/main" id="{00C5743D-C2EB-4AF2-B322-8BF1AB009547}"/>
              </a:ext>
            </a:extLst>
          </p:cNvPr>
          <p:cNvSpPr/>
          <p:nvPr/>
        </p:nvSpPr>
        <p:spPr>
          <a:xfrm>
            <a:off x="4499641" y="2040145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пятиугольник 50">
            <a:extLst>
              <a:ext uri="{FF2B5EF4-FFF2-40B4-BE49-F238E27FC236}">
                <a16:creationId xmlns:a16="http://schemas.microsoft.com/office/drawing/2014/main" id="{483F8F6F-AA33-49FA-B155-33A76C939A72}"/>
              </a:ext>
            </a:extLst>
          </p:cNvPr>
          <p:cNvSpPr/>
          <p:nvPr/>
        </p:nvSpPr>
        <p:spPr>
          <a:xfrm>
            <a:off x="4499641" y="2332004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пятиугольник 51">
            <a:extLst>
              <a:ext uri="{FF2B5EF4-FFF2-40B4-BE49-F238E27FC236}">
                <a16:creationId xmlns:a16="http://schemas.microsoft.com/office/drawing/2014/main" id="{AEBE7E65-91D3-4855-9EBD-5C59F26279D5}"/>
              </a:ext>
            </a:extLst>
          </p:cNvPr>
          <p:cNvSpPr/>
          <p:nvPr/>
        </p:nvSpPr>
        <p:spPr>
          <a:xfrm>
            <a:off x="4536217" y="2890676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: пятиугольник 52">
            <a:extLst>
              <a:ext uri="{FF2B5EF4-FFF2-40B4-BE49-F238E27FC236}">
                <a16:creationId xmlns:a16="http://schemas.microsoft.com/office/drawing/2014/main" id="{8290D379-DC20-4AC7-BB42-93B2857DCE52}"/>
              </a:ext>
            </a:extLst>
          </p:cNvPr>
          <p:cNvSpPr/>
          <p:nvPr/>
        </p:nvSpPr>
        <p:spPr>
          <a:xfrm>
            <a:off x="4536217" y="315979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09F8DD7-FB2F-4DA3-8DAA-A2BF8A37F333}"/>
              </a:ext>
            </a:extLst>
          </p:cNvPr>
          <p:cNvSpPr/>
          <p:nvPr/>
        </p:nvSpPr>
        <p:spPr>
          <a:xfrm>
            <a:off x="371475" y="4498162"/>
            <a:ext cx="3527285" cy="1972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6594FE-0E17-4FDF-96D8-DFDA3701393E}"/>
              </a:ext>
            </a:extLst>
          </p:cNvPr>
          <p:cNvSpPr txBox="1"/>
          <p:nvPr/>
        </p:nvSpPr>
        <p:spPr>
          <a:xfrm>
            <a:off x="877892" y="5034365"/>
            <a:ext cx="2881145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Аренда рабочих мест, в том числе оборудованных техникой </a:t>
            </a:r>
            <a:b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и местом хранения документов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Аренда переговорных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(проведение  ВКС и конференций)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91D0B7-F6CA-4A7D-9DC7-8058FB924CC3}"/>
              </a:ext>
            </a:extLst>
          </p:cNvPr>
          <p:cNvSpPr txBox="1"/>
          <p:nvPr/>
        </p:nvSpPr>
        <p:spPr>
          <a:xfrm>
            <a:off x="891290" y="4713282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Extra Bold" panose="020B0802020203020203" pitchFamily="34" charset="-52"/>
              </a:rPr>
              <a:t>КОВОРКИНГ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90FBD153-4B8C-45BF-815F-FC92BE9FE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65" y="4685125"/>
            <a:ext cx="366711" cy="366711"/>
          </a:xfrm>
          <a:prstGeom prst="rect">
            <a:avLst/>
          </a:prstGeom>
        </p:spPr>
      </p:pic>
      <p:sp>
        <p:nvSpPr>
          <p:cNvPr id="65" name="Стрелка: пятиугольник 64">
            <a:extLst>
              <a:ext uri="{FF2B5EF4-FFF2-40B4-BE49-F238E27FC236}">
                <a16:creationId xmlns:a16="http://schemas.microsoft.com/office/drawing/2014/main" id="{7238FFA4-7EC7-4B85-9B46-229BBC3650C5}"/>
              </a:ext>
            </a:extLst>
          </p:cNvPr>
          <p:cNvSpPr/>
          <p:nvPr/>
        </p:nvSpPr>
        <p:spPr>
          <a:xfrm>
            <a:off x="598677" y="5208522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: пятиугольник 66">
            <a:extLst>
              <a:ext uri="{FF2B5EF4-FFF2-40B4-BE49-F238E27FC236}">
                <a16:creationId xmlns:a16="http://schemas.microsoft.com/office/drawing/2014/main" id="{413DE526-E2BE-4DAC-A0EB-5FC87C76132C}"/>
              </a:ext>
            </a:extLst>
          </p:cNvPr>
          <p:cNvSpPr/>
          <p:nvPr/>
        </p:nvSpPr>
        <p:spPr>
          <a:xfrm>
            <a:off x="610054" y="6022781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5595DAA-603E-4B25-808B-5E6486CEE4F7}"/>
              </a:ext>
            </a:extLst>
          </p:cNvPr>
          <p:cNvSpPr/>
          <p:nvPr/>
        </p:nvSpPr>
        <p:spPr>
          <a:xfrm>
            <a:off x="8197356" y="4522910"/>
            <a:ext cx="3570828" cy="19831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BF025EA-671A-4111-BC1C-BE5E5A1202B4}"/>
              </a:ext>
            </a:extLst>
          </p:cNvPr>
          <p:cNvSpPr txBox="1"/>
          <p:nvPr/>
        </p:nvSpPr>
        <p:spPr>
          <a:xfrm>
            <a:off x="8553122" y="5087055"/>
            <a:ext cx="3092325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Консультации по выбору льготного финансирования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Содействие в работе с финансовыми организациями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B23BF7-DE70-42DE-BE36-1EED04DD411B}"/>
              </a:ext>
            </a:extLst>
          </p:cNvPr>
          <p:cNvSpPr txBox="1"/>
          <p:nvPr/>
        </p:nvSpPr>
        <p:spPr>
          <a:xfrm>
            <a:off x="8990454" y="4623469"/>
            <a:ext cx="259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Extra Bold" panose="020B0802020203020203" pitchFamily="34" charset="-52"/>
              </a:rPr>
              <a:t>ФИНАНСЫ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9F404DE-3794-4B05-886B-D1CAF60E6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543" y="4615409"/>
            <a:ext cx="366711" cy="366711"/>
          </a:xfrm>
          <a:prstGeom prst="rect">
            <a:avLst/>
          </a:prstGeom>
        </p:spPr>
      </p:pic>
      <p:sp>
        <p:nvSpPr>
          <p:cNvPr id="72" name="Стрелка: пятиугольник 71">
            <a:extLst>
              <a:ext uri="{FF2B5EF4-FFF2-40B4-BE49-F238E27FC236}">
                <a16:creationId xmlns:a16="http://schemas.microsoft.com/office/drawing/2014/main" id="{2AD21C71-7400-4555-897D-7574436E71CF}"/>
              </a:ext>
            </a:extLst>
          </p:cNvPr>
          <p:cNvSpPr/>
          <p:nvPr/>
        </p:nvSpPr>
        <p:spPr>
          <a:xfrm>
            <a:off x="8418107" y="524509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F9C6927-0EAD-405F-82F0-5AD76CC328C4}"/>
              </a:ext>
            </a:extLst>
          </p:cNvPr>
          <p:cNvSpPr/>
          <p:nvPr/>
        </p:nvSpPr>
        <p:spPr>
          <a:xfrm>
            <a:off x="371475" y="1130586"/>
            <a:ext cx="3571876" cy="3102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5FC4CD-DC99-4E01-B715-BAEB84AE0118}"/>
              </a:ext>
            </a:extLst>
          </p:cNvPr>
          <p:cNvSpPr txBox="1"/>
          <p:nvPr/>
        </p:nvSpPr>
        <p:spPr>
          <a:xfrm>
            <a:off x="736144" y="1785014"/>
            <a:ext cx="3243931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>
              <a:lnSpc>
                <a:spcPct val="150000"/>
              </a:lnSpc>
              <a:defRPr sz="1200">
                <a:latin typeface="Circe" panose="020B0502020203020203" pitchFamily="34" charset="-52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Разработка фирменного стиля  </a:t>
            </a:r>
            <a:br>
              <a:rPr lang="ru-RU" dirty="0"/>
            </a:br>
            <a:r>
              <a:rPr lang="ru-RU" dirty="0"/>
              <a:t>(товаров, работ и услуг)</a:t>
            </a:r>
          </a:p>
          <a:p>
            <a:r>
              <a:rPr lang="ru-RU" dirty="0"/>
              <a:t>Продвижение в социальных сетях</a:t>
            </a:r>
          </a:p>
          <a:p>
            <a:r>
              <a:rPr lang="ru-RU" dirty="0"/>
              <a:t>Продвижение на </a:t>
            </a:r>
            <a:r>
              <a:rPr lang="ru-RU" dirty="0" err="1"/>
              <a:t>маркетплейсах</a:t>
            </a:r>
            <a:endParaRPr lang="ru-RU" dirty="0"/>
          </a:p>
          <a:p>
            <a:r>
              <a:rPr lang="ru-RU" dirty="0"/>
              <a:t>Продвижение на радио и в печатных СМИ</a:t>
            </a:r>
          </a:p>
          <a:p>
            <a:r>
              <a:rPr lang="ru-RU" dirty="0"/>
              <a:t>Участие в выставках и ярмарках</a:t>
            </a:r>
          </a:p>
          <a:p>
            <a:r>
              <a:rPr lang="ru-RU" dirty="0"/>
              <a:t>Создание </a:t>
            </a:r>
            <a:r>
              <a:rPr lang="ru-RU" dirty="0" err="1"/>
              <a:t>и\или</a:t>
            </a:r>
            <a:r>
              <a:rPr lang="ru-RU" dirty="0"/>
              <a:t> модернизация сайта (</a:t>
            </a:r>
            <a:r>
              <a:rPr lang="ru-RU" dirty="0" err="1"/>
              <a:t>лендинга</a:t>
            </a:r>
            <a:r>
              <a:rPr lang="ru-RU" dirty="0"/>
              <a:t>)</a:t>
            </a:r>
          </a:p>
        </p:txBody>
      </p:sp>
      <p:sp>
        <p:nvSpPr>
          <p:cNvPr id="86" name="Стрелка: пятиугольник 85">
            <a:extLst>
              <a:ext uri="{FF2B5EF4-FFF2-40B4-BE49-F238E27FC236}">
                <a16:creationId xmlns:a16="http://schemas.microsoft.com/office/drawing/2014/main" id="{249D4D59-9239-4645-980F-68E63B3E9043}"/>
              </a:ext>
            </a:extLst>
          </p:cNvPr>
          <p:cNvSpPr/>
          <p:nvPr/>
        </p:nvSpPr>
        <p:spPr>
          <a:xfrm>
            <a:off x="565263" y="1940278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: пятиугольник 86">
            <a:extLst>
              <a:ext uri="{FF2B5EF4-FFF2-40B4-BE49-F238E27FC236}">
                <a16:creationId xmlns:a16="http://schemas.microsoft.com/office/drawing/2014/main" id="{A1FD32B5-C553-4888-A335-0D2B5173A20A}"/>
              </a:ext>
            </a:extLst>
          </p:cNvPr>
          <p:cNvSpPr/>
          <p:nvPr/>
        </p:nvSpPr>
        <p:spPr>
          <a:xfrm>
            <a:off x="577553" y="247446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пятиугольник 87">
            <a:extLst>
              <a:ext uri="{FF2B5EF4-FFF2-40B4-BE49-F238E27FC236}">
                <a16:creationId xmlns:a16="http://schemas.microsoft.com/office/drawing/2014/main" id="{DA9784CB-271D-4783-85A2-3EFCF22EE818}"/>
              </a:ext>
            </a:extLst>
          </p:cNvPr>
          <p:cNvSpPr/>
          <p:nvPr/>
        </p:nvSpPr>
        <p:spPr>
          <a:xfrm>
            <a:off x="565263" y="274618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Стрелка: пятиугольник 88">
            <a:extLst>
              <a:ext uri="{FF2B5EF4-FFF2-40B4-BE49-F238E27FC236}">
                <a16:creationId xmlns:a16="http://schemas.microsoft.com/office/drawing/2014/main" id="{2BE2D1A1-14AF-4D90-BABE-9DCA66A6C2F7}"/>
              </a:ext>
            </a:extLst>
          </p:cNvPr>
          <p:cNvSpPr/>
          <p:nvPr/>
        </p:nvSpPr>
        <p:spPr>
          <a:xfrm>
            <a:off x="568683" y="3045559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: пятиугольник 89">
            <a:extLst>
              <a:ext uri="{FF2B5EF4-FFF2-40B4-BE49-F238E27FC236}">
                <a16:creationId xmlns:a16="http://schemas.microsoft.com/office/drawing/2014/main" id="{8D33BB48-9D81-4EBB-9C12-2E70DD278972}"/>
              </a:ext>
            </a:extLst>
          </p:cNvPr>
          <p:cNvSpPr/>
          <p:nvPr/>
        </p:nvSpPr>
        <p:spPr>
          <a:xfrm>
            <a:off x="588299" y="3624693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: пятиугольник 90">
            <a:extLst>
              <a:ext uri="{FF2B5EF4-FFF2-40B4-BE49-F238E27FC236}">
                <a16:creationId xmlns:a16="http://schemas.microsoft.com/office/drawing/2014/main" id="{2799BD6D-EFC8-48B0-8BCF-737BED304767}"/>
              </a:ext>
            </a:extLst>
          </p:cNvPr>
          <p:cNvSpPr/>
          <p:nvPr/>
        </p:nvSpPr>
        <p:spPr>
          <a:xfrm>
            <a:off x="4536216" y="3406686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: пятиугольник 92">
            <a:extLst>
              <a:ext uri="{FF2B5EF4-FFF2-40B4-BE49-F238E27FC236}">
                <a16:creationId xmlns:a16="http://schemas.microsoft.com/office/drawing/2014/main" id="{1A6E8481-AAF4-48DB-B036-0224E88F9817}"/>
              </a:ext>
            </a:extLst>
          </p:cNvPr>
          <p:cNvSpPr/>
          <p:nvPr/>
        </p:nvSpPr>
        <p:spPr>
          <a:xfrm>
            <a:off x="8400606" y="3301793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: пятиугольник 93">
            <a:extLst>
              <a:ext uri="{FF2B5EF4-FFF2-40B4-BE49-F238E27FC236}">
                <a16:creationId xmlns:a16="http://schemas.microsoft.com/office/drawing/2014/main" id="{142604AF-7764-4B21-9AA2-A0B9B41BABF8}"/>
              </a:ext>
            </a:extLst>
          </p:cNvPr>
          <p:cNvSpPr/>
          <p:nvPr/>
        </p:nvSpPr>
        <p:spPr>
          <a:xfrm>
            <a:off x="8415076" y="2734888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8262797B-1AD7-639B-0D99-024BA465B57A}"/>
              </a:ext>
            </a:extLst>
          </p:cNvPr>
          <p:cNvSpPr/>
          <p:nvPr/>
        </p:nvSpPr>
        <p:spPr>
          <a:xfrm>
            <a:off x="568682" y="328596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пятиугольник 71">
            <a:extLst>
              <a:ext uri="{FF2B5EF4-FFF2-40B4-BE49-F238E27FC236}">
                <a16:creationId xmlns:a16="http://schemas.microsoft.com/office/drawing/2014/main" id="{2AD21C71-7400-4555-897D-7574436E71CF}"/>
              </a:ext>
            </a:extLst>
          </p:cNvPr>
          <p:cNvSpPr/>
          <p:nvPr/>
        </p:nvSpPr>
        <p:spPr>
          <a:xfrm>
            <a:off x="8413485" y="5781583"/>
            <a:ext cx="70337" cy="51338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7685D3C-A864-4AF6-910B-6D9A55689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521" y="4664964"/>
            <a:ext cx="1233418" cy="1233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7F8790-3E5F-3EE1-0C90-CAE3510004FC}"/>
              </a:ext>
            </a:extLst>
          </p:cNvPr>
          <p:cNvSpPr txBox="1"/>
          <p:nvPr/>
        </p:nvSpPr>
        <p:spPr>
          <a:xfrm>
            <a:off x="879620" y="1349273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Extra Bold" panose="020B0802020203020203" pitchFamily="34" charset="-52"/>
              </a:rPr>
              <a:t>МАРКЕТИНГ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7A878C-051D-2EE1-9B4A-6CE4C6B7B0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95" y="1321116"/>
            <a:ext cx="366711" cy="3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9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F1D59BF-0C67-4669-8FBF-F2F35D7B4CFF}"/>
              </a:ext>
            </a:extLst>
          </p:cNvPr>
          <p:cNvSpPr/>
          <p:nvPr/>
        </p:nvSpPr>
        <p:spPr>
          <a:xfrm>
            <a:off x="8098059" y="1012241"/>
            <a:ext cx="3681835" cy="318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5663ED-D479-47ED-B92C-26362073F738}"/>
              </a:ext>
            </a:extLst>
          </p:cNvPr>
          <p:cNvSpPr/>
          <p:nvPr/>
        </p:nvSpPr>
        <p:spPr>
          <a:xfrm>
            <a:off x="427055" y="4396261"/>
            <a:ext cx="3571876" cy="2363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093CE3B1-29CD-4569-A757-E04AF0133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939" y="4811107"/>
            <a:ext cx="1047082" cy="1047082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3F1D59BF-0C67-4669-8FBF-F2F35D7B4CFF}"/>
              </a:ext>
            </a:extLst>
          </p:cNvPr>
          <p:cNvSpPr/>
          <p:nvPr/>
        </p:nvSpPr>
        <p:spPr>
          <a:xfrm>
            <a:off x="412106" y="1021724"/>
            <a:ext cx="3619400" cy="31382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CA2C3EF-8B86-4EF0-B3E0-C14A84A28845}"/>
              </a:ext>
            </a:extLst>
          </p:cNvPr>
          <p:cNvSpPr txBox="1"/>
          <p:nvPr/>
        </p:nvSpPr>
        <p:spPr>
          <a:xfrm>
            <a:off x="642582" y="1677934"/>
            <a:ext cx="3411173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Услуги ТУ, СТО, сертификации,  патентования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Автоматизация производственных процессов, оценка технологической готовности, модернизация производства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Составление отчетности фермеров по грантам Минсельхоз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Кооперация предпринимателей и производителей</a:t>
            </a:r>
          </a:p>
        </p:txBody>
      </p:sp>
      <p:sp>
        <p:nvSpPr>
          <p:cNvPr id="102" name="Стрелка: пятиугольник 101">
            <a:extLst>
              <a:ext uri="{FF2B5EF4-FFF2-40B4-BE49-F238E27FC236}">
                <a16:creationId xmlns:a16="http://schemas.microsoft.com/office/drawing/2014/main" id="{A368EF3F-D590-47EC-8268-6C3C2F61FF8C}"/>
              </a:ext>
            </a:extLst>
          </p:cNvPr>
          <p:cNvSpPr/>
          <p:nvPr/>
        </p:nvSpPr>
        <p:spPr>
          <a:xfrm>
            <a:off x="508554" y="1815781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: пятиугольник 102">
            <a:extLst>
              <a:ext uri="{FF2B5EF4-FFF2-40B4-BE49-F238E27FC236}">
                <a16:creationId xmlns:a16="http://schemas.microsoft.com/office/drawing/2014/main" id="{87B11738-B2E3-4619-9EF8-24DAA2FEC408}"/>
              </a:ext>
            </a:extLst>
          </p:cNvPr>
          <p:cNvSpPr/>
          <p:nvPr/>
        </p:nvSpPr>
        <p:spPr>
          <a:xfrm>
            <a:off x="530626" y="2109329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4237920" y="1012241"/>
            <a:ext cx="3626739" cy="3178629"/>
            <a:chOff x="4309015" y="1257429"/>
            <a:chExt cx="3626739" cy="2613212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5C9A026C-9F07-433D-8111-69B0222CBA5F}"/>
                </a:ext>
              </a:extLst>
            </p:cNvPr>
            <p:cNvSpPr/>
            <p:nvPr/>
          </p:nvSpPr>
          <p:spPr>
            <a:xfrm>
              <a:off x="4309015" y="1257429"/>
              <a:ext cx="3571876" cy="2613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5E3427"/>
                </a:solidFill>
                <a:latin typeface="Circe Bold" panose="020B0604020202020204" charset="-52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0E08E06-3FCF-497D-900B-751C2C74EA16}"/>
                </a:ext>
              </a:extLst>
            </p:cNvPr>
            <p:cNvSpPr txBox="1"/>
            <p:nvPr/>
          </p:nvSpPr>
          <p:spPr>
            <a:xfrm>
              <a:off x="4685506" y="1719020"/>
              <a:ext cx="3250248" cy="164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Правовой, бухгалтерский, налоговый и управленческий учет и отчетность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Услуги грант-офиса (подготовка документов к грантам, конкурсам)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Аудит системы продаж и сервиса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Аудит технической и технологической готовности предприятия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1416F58-3173-42FB-8DEF-3837FE162EEB}"/>
                </a:ext>
              </a:extLst>
            </p:cNvPr>
            <p:cNvSpPr txBox="1"/>
            <p:nvPr/>
          </p:nvSpPr>
          <p:spPr>
            <a:xfrm>
              <a:off x="4942664" y="1433691"/>
              <a:ext cx="1977106" cy="278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5E3427"/>
                  </a:solidFill>
                  <a:latin typeface="Circe Bold" panose="020B0604020202020204" charset="-52"/>
                </a:rPr>
                <a:t>КОНСУЛЬТАЦИИ</a:t>
              </a:r>
            </a:p>
          </p:txBody>
        </p:sp>
        <p:sp>
          <p:nvSpPr>
            <p:cNvPr id="94" name="Стрелка: пятиугольник 93">
              <a:extLst>
                <a:ext uri="{FF2B5EF4-FFF2-40B4-BE49-F238E27FC236}">
                  <a16:creationId xmlns:a16="http://schemas.microsoft.com/office/drawing/2014/main" id="{DCCEB85E-5D7E-457E-8A8B-5F83B450B397}"/>
                </a:ext>
              </a:extLst>
            </p:cNvPr>
            <p:cNvSpPr/>
            <p:nvPr/>
          </p:nvSpPr>
          <p:spPr>
            <a:xfrm>
              <a:off x="4525188" y="1818232"/>
              <a:ext cx="73151" cy="73151"/>
            </a:xfrm>
            <a:prstGeom prst="homePlate">
              <a:avLst/>
            </a:prstGeom>
            <a:solidFill>
              <a:srgbClr val="E74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E3427"/>
                </a:solidFill>
                <a:latin typeface="Circe Bold" panose="020B0604020202020204" charset="-52"/>
              </a:endParaRPr>
            </a:p>
          </p:txBody>
        </p:sp>
        <p:sp>
          <p:nvSpPr>
            <p:cNvPr id="95" name="Стрелка: пятиугольник 94">
              <a:extLst>
                <a:ext uri="{FF2B5EF4-FFF2-40B4-BE49-F238E27FC236}">
                  <a16:creationId xmlns:a16="http://schemas.microsoft.com/office/drawing/2014/main" id="{D00331EB-5A54-4319-B02B-30DDFA71BA18}"/>
                </a:ext>
              </a:extLst>
            </p:cNvPr>
            <p:cNvSpPr/>
            <p:nvPr/>
          </p:nvSpPr>
          <p:spPr>
            <a:xfrm>
              <a:off x="4518228" y="2725472"/>
              <a:ext cx="73151" cy="73151"/>
            </a:xfrm>
            <a:prstGeom prst="homePlate">
              <a:avLst/>
            </a:prstGeom>
            <a:solidFill>
              <a:srgbClr val="E74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E3427"/>
                </a:solidFill>
                <a:latin typeface="Circe Bold" panose="020B0604020202020204" charset="-52"/>
              </a:endParaRPr>
            </a:p>
          </p:txBody>
        </p:sp>
        <p:sp>
          <p:nvSpPr>
            <p:cNvPr id="134" name="Стрелка: пятиугольник 133">
              <a:extLst>
                <a:ext uri="{FF2B5EF4-FFF2-40B4-BE49-F238E27FC236}">
                  <a16:creationId xmlns:a16="http://schemas.microsoft.com/office/drawing/2014/main" id="{7165FD9D-1F91-48A5-ABD8-A285DD687AE1}"/>
                </a:ext>
              </a:extLst>
            </p:cNvPr>
            <p:cNvSpPr/>
            <p:nvPr/>
          </p:nvSpPr>
          <p:spPr>
            <a:xfrm>
              <a:off x="4506189" y="2286107"/>
              <a:ext cx="73151" cy="73151"/>
            </a:xfrm>
            <a:prstGeom prst="homePlate">
              <a:avLst/>
            </a:prstGeom>
            <a:solidFill>
              <a:srgbClr val="E74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E3427"/>
                </a:solidFill>
                <a:latin typeface="Circe Bold" panose="020B0604020202020204" charset="-52"/>
              </a:endParaRPr>
            </a:p>
          </p:txBody>
        </p:sp>
        <p:sp>
          <p:nvSpPr>
            <p:cNvPr id="3" name="Стрелка: пятиугольник 2">
              <a:extLst>
                <a:ext uri="{FF2B5EF4-FFF2-40B4-BE49-F238E27FC236}">
                  <a16:creationId xmlns:a16="http://schemas.microsoft.com/office/drawing/2014/main" id="{D6FC9CCD-2D67-4BAF-18F5-1F8BD87B5DFD}"/>
                </a:ext>
              </a:extLst>
            </p:cNvPr>
            <p:cNvSpPr/>
            <p:nvPr/>
          </p:nvSpPr>
          <p:spPr>
            <a:xfrm>
              <a:off x="4506190" y="2948068"/>
              <a:ext cx="73151" cy="73151"/>
            </a:xfrm>
            <a:prstGeom prst="homePlate">
              <a:avLst/>
            </a:prstGeom>
            <a:solidFill>
              <a:srgbClr val="E74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E3427"/>
                </a:solidFill>
                <a:latin typeface="Circe Bold" panose="020B0604020202020204" charset="-52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8A37265-492E-81FC-FD62-B52DB1AC0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1116" y="1352806"/>
              <a:ext cx="418654" cy="33403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C1F819-1738-0311-672C-382D0C3ABE6C}"/>
              </a:ext>
            </a:extLst>
          </p:cNvPr>
          <p:cNvSpPr txBox="1"/>
          <p:nvPr/>
        </p:nvSpPr>
        <p:spPr>
          <a:xfrm>
            <a:off x="726798" y="4514774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5E3427"/>
                </a:solidFill>
                <a:latin typeface="Circe Bold" panose="020B0604020202020204" charset="-52"/>
              </a:rPr>
              <a:t>ФИНАНСЫ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AD7D5-0BDD-0264-B076-0922423A4CCA}"/>
              </a:ext>
            </a:extLst>
          </p:cNvPr>
          <p:cNvSpPr txBox="1"/>
          <p:nvPr/>
        </p:nvSpPr>
        <p:spPr>
          <a:xfrm>
            <a:off x="734233" y="4846106"/>
            <a:ext cx="3319522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Консультации и подбор льготных государственных источников финансирования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Предоставление гарантий и поручительств по финансовым сделкам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Содействие в подготовке пакета документов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81A76B86-32FB-3D7A-7AFD-03FD475D01A8}"/>
              </a:ext>
            </a:extLst>
          </p:cNvPr>
          <p:cNvSpPr/>
          <p:nvPr/>
        </p:nvSpPr>
        <p:spPr>
          <a:xfrm>
            <a:off x="592903" y="5823225"/>
            <a:ext cx="81392" cy="76106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8153464" y="4389018"/>
            <a:ext cx="3571876" cy="2370887"/>
            <a:chOff x="304800" y="1257427"/>
            <a:chExt cx="3571876" cy="2168789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D5663ED-D479-47ED-B92C-26362073F738}"/>
                </a:ext>
              </a:extLst>
            </p:cNvPr>
            <p:cNvSpPr/>
            <p:nvPr/>
          </p:nvSpPr>
          <p:spPr>
            <a:xfrm>
              <a:off x="304800" y="1257427"/>
              <a:ext cx="3571876" cy="2168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ru-RU" dirty="0">
                <a:latin typeface="Circe Bold" panose="020B0604020202020204" charset="-52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21F77F9-C17C-468F-AC61-B04CE8850FFA}"/>
                </a:ext>
              </a:extLst>
            </p:cNvPr>
            <p:cNvSpPr txBox="1"/>
            <p:nvPr/>
          </p:nvSpPr>
          <p:spPr>
            <a:xfrm>
              <a:off x="651694" y="1828125"/>
              <a:ext cx="3098219" cy="1330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Акселерационное, отраслевое и корпоративное обучение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Поиск новых каналов продаж (маркетплейсы, госконтракты и др.)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>
                  <a:latin typeface="Circe" panose="020B0502020203020203" pitchFamily="34" charset="-52"/>
                  <a:cs typeface="Arial" panose="020B0604020202020204" pitchFamily="34" charset="0"/>
                </a:rPr>
                <a:t>Вебинары и конференции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7E4AE62-5D50-47C6-B85B-6EFFFEDA1E99}"/>
                </a:ext>
              </a:extLst>
            </p:cNvPr>
            <p:cNvSpPr txBox="1"/>
            <p:nvPr/>
          </p:nvSpPr>
          <p:spPr>
            <a:xfrm>
              <a:off x="963759" y="1391038"/>
              <a:ext cx="1977106" cy="30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5E3427"/>
                  </a:solidFill>
                  <a:latin typeface="Circe Bold" panose="020B0604020202020204" charset="-52"/>
                </a:rPr>
                <a:t>ОБУЧЕНИЕ</a:t>
              </a: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0DD84A8C-30AC-4970-9E50-C95FAF8E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908" y="1352666"/>
              <a:ext cx="401727" cy="401727"/>
            </a:xfrm>
            <a:prstGeom prst="rect">
              <a:avLst/>
            </a:prstGeom>
          </p:spPr>
        </p:pic>
        <p:sp>
          <p:nvSpPr>
            <p:cNvPr id="89" name="Стрелка: пятиугольник 88">
              <a:extLst>
                <a:ext uri="{FF2B5EF4-FFF2-40B4-BE49-F238E27FC236}">
                  <a16:creationId xmlns:a16="http://schemas.microsoft.com/office/drawing/2014/main" id="{AFC90477-C328-4CE3-93E8-A54F5B9F2A7A}"/>
                </a:ext>
              </a:extLst>
            </p:cNvPr>
            <p:cNvSpPr/>
            <p:nvPr/>
          </p:nvSpPr>
          <p:spPr>
            <a:xfrm>
              <a:off x="415908" y="2965055"/>
              <a:ext cx="73151" cy="73151"/>
            </a:xfrm>
            <a:prstGeom prst="homePlate">
              <a:avLst/>
            </a:prstGeom>
            <a:solidFill>
              <a:srgbClr val="E74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irce Bold" panose="020B0604020202020204" charset="-52"/>
              </a:endParaRPr>
            </a:p>
          </p:txBody>
        </p:sp>
        <p:sp>
          <p:nvSpPr>
            <p:cNvPr id="11" name="Стрелка: пятиугольник 10">
              <a:extLst>
                <a:ext uri="{FF2B5EF4-FFF2-40B4-BE49-F238E27FC236}">
                  <a16:creationId xmlns:a16="http://schemas.microsoft.com/office/drawing/2014/main" id="{0C72EDE9-F165-A3F9-9AE7-30973B35E587}"/>
                </a:ext>
              </a:extLst>
            </p:cNvPr>
            <p:cNvSpPr/>
            <p:nvPr/>
          </p:nvSpPr>
          <p:spPr>
            <a:xfrm>
              <a:off x="404069" y="1922991"/>
              <a:ext cx="80466" cy="66501"/>
            </a:xfrm>
            <a:prstGeom prst="homePlate">
              <a:avLst/>
            </a:prstGeom>
            <a:solidFill>
              <a:srgbClr val="E74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§"/>
              </a:pPr>
              <a:endParaRPr lang="ru-RU" dirty="0">
                <a:latin typeface="Circe Bold" panose="020B0604020202020204" charset="-5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35A6E3-67FB-01D5-F9A4-A0CB72EF33DF}"/>
              </a:ext>
            </a:extLst>
          </p:cNvPr>
          <p:cNvSpPr txBox="1"/>
          <p:nvPr/>
        </p:nvSpPr>
        <p:spPr>
          <a:xfrm>
            <a:off x="1039245" y="1179511"/>
            <a:ext cx="260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Bold" panose="020B0604020202020204" charset="-52"/>
              </a:rPr>
              <a:t>МАСШТАБИРОВАНИЕ ПРОИЗВОДСТВА               </a:t>
            </a:r>
          </a:p>
        </p:txBody>
      </p:sp>
      <p:sp>
        <p:nvSpPr>
          <p:cNvPr id="24" name="Стрелка: пятиугольник 23">
            <a:extLst>
              <a:ext uri="{FF2B5EF4-FFF2-40B4-BE49-F238E27FC236}">
                <a16:creationId xmlns:a16="http://schemas.microsoft.com/office/drawing/2014/main" id="{B26AB6A8-A771-304B-61CB-EF2854646815}"/>
              </a:ext>
            </a:extLst>
          </p:cNvPr>
          <p:cNvSpPr/>
          <p:nvPr/>
        </p:nvSpPr>
        <p:spPr>
          <a:xfrm>
            <a:off x="8259952" y="1764286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C1E3B51-E0BE-F07A-80A0-E26D95586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18" y="4484895"/>
            <a:ext cx="366711" cy="3667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EE4F31-7FC6-CAD1-A47E-2526996F8D0D}"/>
              </a:ext>
            </a:extLst>
          </p:cNvPr>
          <p:cNvSpPr txBox="1"/>
          <p:nvPr/>
        </p:nvSpPr>
        <p:spPr>
          <a:xfrm>
            <a:off x="8839552" y="1180144"/>
            <a:ext cx="197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E3427"/>
                </a:solidFill>
                <a:latin typeface="Circe Bold" panose="020B0604020202020204" charset="-52"/>
              </a:rPr>
              <a:t>МАРКЕТИНГ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47695F-B174-358B-DCFB-0E7103E9C3A2}"/>
              </a:ext>
            </a:extLst>
          </p:cNvPr>
          <p:cNvSpPr txBox="1"/>
          <p:nvPr/>
        </p:nvSpPr>
        <p:spPr>
          <a:xfrm>
            <a:off x="8569317" y="1639473"/>
            <a:ext cx="3210577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Упаковка новых направлений, разработка брендбука и создание контента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Продвижение на  </a:t>
            </a:r>
            <a:r>
              <a:rPr lang="ru-RU" sz="1200" dirty="0" err="1">
                <a:latin typeface="Circe" panose="020B0502020203020203" pitchFamily="34" charset="-52"/>
                <a:cs typeface="Arial" panose="020B0604020202020204" pitchFamily="34" charset="0"/>
              </a:rPr>
              <a:t>маркетплейсах</a:t>
            </a:r>
            <a:endParaRPr lang="ru-RU" sz="1200" dirty="0">
              <a:latin typeface="Circe" panose="020B0502020203020203" pitchFamily="34" charset="-5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Продвижение в СМИ и социальных сетях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Участие в выставках и бизнес-миссиях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Комплексные меры поддержки кластерных проектов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Circe" panose="020B0502020203020203" pitchFamily="34" charset="-52"/>
                <a:cs typeface="Arial" panose="020B0604020202020204" pitchFamily="34" charset="0"/>
              </a:rPr>
              <a:t>Разработка и модернизация сайта</a:t>
            </a:r>
          </a:p>
        </p:txBody>
      </p:sp>
      <p:sp>
        <p:nvSpPr>
          <p:cNvPr id="31" name="Стрелка: пятиугольник 30">
            <a:extLst>
              <a:ext uri="{FF2B5EF4-FFF2-40B4-BE49-F238E27FC236}">
                <a16:creationId xmlns:a16="http://schemas.microsoft.com/office/drawing/2014/main" id="{89B90AD1-DB24-29EE-8F52-F157A5F85823}"/>
              </a:ext>
            </a:extLst>
          </p:cNvPr>
          <p:cNvSpPr/>
          <p:nvPr/>
        </p:nvSpPr>
        <p:spPr>
          <a:xfrm>
            <a:off x="8269477" y="260629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42" name="Стрелка: пятиугольник 41">
            <a:extLst>
              <a:ext uri="{FF2B5EF4-FFF2-40B4-BE49-F238E27FC236}">
                <a16:creationId xmlns:a16="http://schemas.microsoft.com/office/drawing/2014/main" id="{67463733-5FFD-E9DF-447F-831D03A3C2C4}"/>
              </a:ext>
            </a:extLst>
          </p:cNvPr>
          <p:cNvSpPr/>
          <p:nvPr/>
        </p:nvSpPr>
        <p:spPr>
          <a:xfrm>
            <a:off x="8276164" y="2877864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43" name="Стрелка: пятиугольник 42">
            <a:extLst>
              <a:ext uri="{FF2B5EF4-FFF2-40B4-BE49-F238E27FC236}">
                <a16:creationId xmlns:a16="http://schemas.microsoft.com/office/drawing/2014/main" id="{B1F11571-A9D9-3CE3-B3E6-2656EAF00C3A}"/>
              </a:ext>
            </a:extLst>
          </p:cNvPr>
          <p:cNvSpPr/>
          <p:nvPr/>
        </p:nvSpPr>
        <p:spPr>
          <a:xfrm>
            <a:off x="8285760" y="3750647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44" name="Стрелка: пятиугольник 43">
            <a:extLst>
              <a:ext uri="{FF2B5EF4-FFF2-40B4-BE49-F238E27FC236}">
                <a16:creationId xmlns:a16="http://schemas.microsoft.com/office/drawing/2014/main" id="{130361AB-A869-CFC8-5C35-409AD4388928}"/>
              </a:ext>
            </a:extLst>
          </p:cNvPr>
          <p:cNvSpPr/>
          <p:nvPr/>
        </p:nvSpPr>
        <p:spPr>
          <a:xfrm>
            <a:off x="8271286" y="2291604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49" name="Стрелка: пятиугольник 48">
            <a:extLst>
              <a:ext uri="{FF2B5EF4-FFF2-40B4-BE49-F238E27FC236}">
                <a16:creationId xmlns:a16="http://schemas.microsoft.com/office/drawing/2014/main" id="{351E1B44-A683-59BA-E58D-4D60E469EA76}"/>
              </a:ext>
            </a:extLst>
          </p:cNvPr>
          <p:cNvSpPr/>
          <p:nvPr/>
        </p:nvSpPr>
        <p:spPr>
          <a:xfrm>
            <a:off x="591241" y="5004441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9A18DC-493E-4276-ABFC-C2E5618BD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77" y="1193101"/>
            <a:ext cx="433505" cy="433505"/>
          </a:xfrm>
          <a:prstGeom prst="rect">
            <a:avLst/>
          </a:prstGeom>
        </p:spPr>
      </p:pic>
      <p:sp>
        <p:nvSpPr>
          <p:cNvPr id="54" name="Стрелка: пятиугольник 48">
            <a:extLst>
              <a:ext uri="{FF2B5EF4-FFF2-40B4-BE49-F238E27FC236}">
                <a16:creationId xmlns:a16="http://schemas.microsoft.com/office/drawing/2014/main" id="{351E1B44-A683-59BA-E58D-4D60E469EA76}"/>
              </a:ext>
            </a:extLst>
          </p:cNvPr>
          <p:cNvSpPr/>
          <p:nvPr/>
        </p:nvSpPr>
        <p:spPr>
          <a:xfrm>
            <a:off x="494050" y="2939961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: пятиугольник 48">
            <a:extLst>
              <a:ext uri="{FF2B5EF4-FFF2-40B4-BE49-F238E27FC236}">
                <a16:creationId xmlns:a16="http://schemas.microsoft.com/office/drawing/2014/main" id="{351E1B44-A683-59BA-E58D-4D60E469EA76}"/>
              </a:ext>
            </a:extLst>
          </p:cNvPr>
          <p:cNvSpPr/>
          <p:nvPr/>
        </p:nvSpPr>
        <p:spPr>
          <a:xfrm>
            <a:off x="543225" y="3489121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6FE0321-29C1-4A91-894E-B0148A59D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179" y="1168575"/>
            <a:ext cx="366711" cy="366711"/>
          </a:xfrm>
          <a:prstGeom prst="rect">
            <a:avLst/>
          </a:prstGeom>
        </p:spPr>
      </p:pic>
      <p:sp>
        <p:nvSpPr>
          <p:cNvPr id="45" name="Стрелка: пятиугольник 30">
            <a:extLst>
              <a:ext uri="{FF2B5EF4-FFF2-40B4-BE49-F238E27FC236}">
                <a16:creationId xmlns:a16="http://schemas.microsoft.com/office/drawing/2014/main" id="{89B90AD1-DB24-29EE-8F52-F157A5F85823}"/>
              </a:ext>
            </a:extLst>
          </p:cNvPr>
          <p:cNvSpPr/>
          <p:nvPr/>
        </p:nvSpPr>
        <p:spPr>
          <a:xfrm>
            <a:off x="8280923" y="3184115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91FA344D-AEF8-7516-A3E2-9CFFDA9896E7}"/>
              </a:ext>
            </a:extLst>
          </p:cNvPr>
          <p:cNvSpPr txBox="1">
            <a:spLocks/>
          </p:cNvSpPr>
          <p:nvPr/>
        </p:nvSpPr>
        <p:spPr>
          <a:xfrm>
            <a:off x="234591" y="411105"/>
            <a:ext cx="9778482" cy="46037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Развитие </a:t>
            </a:r>
            <a:r>
              <a:rPr lang="ru-RU" dirty="0">
                <a:solidFill>
                  <a:srgbClr val="E74B36"/>
                </a:solidFill>
              </a:rPr>
              <a:t>предпринимателей, </a:t>
            </a:r>
            <a:r>
              <a:rPr lang="ru-RU" sz="2000" b="1" spc="-1" dirty="0">
                <a:solidFill>
                  <a:srgbClr val="562212"/>
                </a:solidFill>
                <a:latin typeface="Circe"/>
              </a:rPr>
              <a:t>работающих более 1 года</a:t>
            </a: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B4117401-27AA-19A4-F271-F8DFDA178934}"/>
              </a:ext>
            </a:extLst>
          </p:cNvPr>
          <p:cNvSpPr/>
          <p:nvPr/>
        </p:nvSpPr>
        <p:spPr>
          <a:xfrm>
            <a:off x="591799" y="6335739"/>
            <a:ext cx="73151" cy="73151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8DCFA294-8A09-8C66-FF9F-90766038BB73}"/>
              </a:ext>
            </a:extLst>
          </p:cNvPr>
          <p:cNvSpPr/>
          <p:nvPr/>
        </p:nvSpPr>
        <p:spPr>
          <a:xfrm>
            <a:off x="8268250" y="5720994"/>
            <a:ext cx="73151" cy="79968"/>
          </a:xfrm>
          <a:prstGeom prst="homePlate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irce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619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B82FF50-C6A0-4719-977C-32AB077CA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59897"/>
            <a:ext cx="10145486" cy="460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E74B36"/>
                </a:solidFill>
              </a:rPr>
              <a:t>Предприниматели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планирующие или работающие </a:t>
            </a:r>
            <a:r>
              <a:rPr lang="ru-RU" dirty="0">
                <a:solidFill>
                  <a:srgbClr val="E74B36"/>
                </a:solidFill>
              </a:rPr>
              <a:t>на экспорт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D7438F-98ED-4495-A25A-70D9AFCC17F2}"/>
              </a:ext>
            </a:extLst>
          </p:cNvPr>
          <p:cNvSpPr txBox="1"/>
          <p:nvPr/>
        </p:nvSpPr>
        <p:spPr>
          <a:xfrm>
            <a:off x="279399" y="2656468"/>
            <a:ext cx="366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СОПРОВОЖДЕНИЕ ЭКСПОРТНОГО КОНТРАКТА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D7438F-98ED-4495-A25A-70D9AFCC17F2}"/>
              </a:ext>
            </a:extLst>
          </p:cNvPr>
          <p:cNvSpPr txBox="1"/>
          <p:nvPr/>
        </p:nvSpPr>
        <p:spPr>
          <a:xfrm>
            <a:off x="4488840" y="2656468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ПОИСК И ПОДБОР ИНОСТРАННОГО ПОКУПАТЕЛЯ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7438F-98ED-4495-A25A-70D9AFCC17F2}"/>
              </a:ext>
            </a:extLst>
          </p:cNvPr>
          <p:cNvSpPr txBox="1"/>
          <p:nvPr/>
        </p:nvSpPr>
        <p:spPr>
          <a:xfrm>
            <a:off x="8753476" y="4218492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ПРОВЕДЕНИЕ МЕЖДУНАРОДНЫХ БИЗНЕС-МИССИЙ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D7438F-98ED-4495-A25A-70D9AFCC17F2}"/>
              </a:ext>
            </a:extLst>
          </p:cNvPr>
          <p:cNvSpPr txBox="1"/>
          <p:nvPr/>
        </p:nvSpPr>
        <p:spPr>
          <a:xfrm>
            <a:off x="4488840" y="4218492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УЧАСТИЕ В МЕЖДУНАРОДНЫХ ВЫСТАВКАХ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D7438F-98ED-4495-A25A-70D9AFCC17F2}"/>
              </a:ext>
            </a:extLst>
          </p:cNvPr>
          <p:cNvSpPr txBox="1"/>
          <p:nvPr/>
        </p:nvSpPr>
        <p:spPr>
          <a:xfrm>
            <a:off x="8753475" y="2656468"/>
            <a:ext cx="3571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E3427"/>
                </a:solidFill>
                <a:latin typeface="Circe Bold" panose="020B0604020202020204" charset="-52"/>
              </a:rPr>
              <a:t>E-COMMERCE</a:t>
            </a:r>
            <a:endParaRPr lang="ru-RU" sz="1400" dirty="0">
              <a:solidFill>
                <a:srgbClr val="5E3427"/>
              </a:solidFill>
              <a:latin typeface="Circe Bold" panose="020B0604020202020204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7438F-98ED-4495-A25A-70D9AFCC17F2}"/>
              </a:ext>
            </a:extLst>
          </p:cNvPr>
          <p:cNvSpPr txBox="1"/>
          <p:nvPr/>
        </p:nvSpPr>
        <p:spPr>
          <a:xfrm>
            <a:off x="304800" y="4218492"/>
            <a:ext cx="366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ПРОВЕДЕНИЕ МЕЖДУНАРОДНЫХ РЕВЕРСНЫХ БИЗНЕС-МИССИЙ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D7438F-98ED-4495-A25A-70D9AFCC17F2}"/>
              </a:ext>
            </a:extLst>
          </p:cNvPr>
          <p:cNvSpPr txBox="1"/>
          <p:nvPr/>
        </p:nvSpPr>
        <p:spPr>
          <a:xfrm>
            <a:off x="279399" y="5899236"/>
            <a:ext cx="4064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КОМПЛЕКСНЫЕ ПРОГРАММЫ</a:t>
            </a:r>
          </a:p>
          <a:p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 ПО РАЗВИТИЮ ЭКСПОРТА (ОБРАЗОВАНИЕ)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9D1D8D-84EA-4CFD-AFD5-5DA6663EA899}"/>
              </a:ext>
            </a:extLst>
          </p:cNvPr>
          <p:cNvSpPr/>
          <p:nvPr/>
        </p:nvSpPr>
        <p:spPr>
          <a:xfrm>
            <a:off x="371475" y="2043529"/>
            <a:ext cx="519430" cy="519430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EABF18B-E57D-4AEC-A7F1-E3A6481248EC}"/>
              </a:ext>
            </a:extLst>
          </p:cNvPr>
          <p:cNvSpPr/>
          <p:nvPr/>
        </p:nvSpPr>
        <p:spPr>
          <a:xfrm>
            <a:off x="4598670" y="2043529"/>
            <a:ext cx="519430" cy="519430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2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0921C85-E4AF-49F3-8338-5FAF154259AC}"/>
              </a:ext>
            </a:extLst>
          </p:cNvPr>
          <p:cNvSpPr/>
          <p:nvPr/>
        </p:nvSpPr>
        <p:spPr>
          <a:xfrm>
            <a:off x="8854147" y="2043529"/>
            <a:ext cx="519430" cy="519430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5ED370C-49A4-4DA7-9BC1-82A10C4BAB79}"/>
              </a:ext>
            </a:extLst>
          </p:cNvPr>
          <p:cNvSpPr/>
          <p:nvPr/>
        </p:nvSpPr>
        <p:spPr>
          <a:xfrm>
            <a:off x="371475" y="3596946"/>
            <a:ext cx="519430" cy="519430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4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E5F41C1-120B-4AA8-B7B4-54B496E70A42}"/>
              </a:ext>
            </a:extLst>
          </p:cNvPr>
          <p:cNvSpPr/>
          <p:nvPr/>
        </p:nvSpPr>
        <p:spPr>
          <a:xfrm>
            <a:off x="4598670" y="3596946"/>
            <a:ext cx="519430" cy="519430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5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8058C5A-58A5-465E-8959-6214C19661F3}"/>
              </a:ext>
            </a:extLst>
          </p:cNvPr>
          <p:cNvSpPr/>
          <p:nvPr/>
        </p:nvSpPr>
        <p:spPr>
          <a:xfrm>
            <a:off x="8854147" y="3596946"/>
            <a:ext cx="519430" cy="519430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6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C66B278-F290-4858-A7F3-A01394BCA8F6}"/>
              </a:ext>
            </a:extLst>
          </p:cNvPr>
          <p:cNvSpPr/>
          <p:nvPr/>
        </p:nvSpPr>
        <p:spPr>
          <a:xfrm>
            <a:off x="371475" y="5235457"/>
            <a:ext cx="519430" cy="519430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7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B7D5A7-82D4-A67E-2347-E0BC8887B325}"/>
              </a:ext>
            </a:extLst>
          </p:cNvPr>
          <p:cNvSpPr/>
          <p:nvPr/>
        </p:nvSpPr>
        <p:spPr>
          <a:xfrm>
            <a:off x="4598670" y="5141747"/>
            <a:ext cx="519430" cy="519430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975EC-DAEE-7836-7630-BDFF0E2437B8}"/>
              </a:ext>
            </a:extLst>
          </p:cNvPr>
          <p:cNvSpPr txBox="1"/>
          <p:nvPr/>
        </p:nvSpPr>
        <p:spPr>
          <a:xfrm>
            <a:off x="4485664" y="5899236"/>
            <a:ext cx="742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СОДЕЙСТВИЕ В ОРГАНИЗАЦИИ И ОСУЩЕСТВЛЕНИИ ТРАНСПОРТИРОВКИ ПРОДУКЦИИ СМСП, ПРЕДНАЗНАЧЕННОЙ ДЛЯ ЭКСПОРТ</a:t>
            </a:r>
          </a:p>
        </p:txBody>
      </p:sp>
    </p:spTree>
    <p:extLst>
      <p:ext uri="{BB962C8B-B14F-4D97-AF65-F5344CB8AC3E}">
        <p14:creationId xmlns:p14="http://schemas.microsoft.com/office/powerpoint/2010/main" val="33281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>
            <a:extLst>
              <a:ext uri="{FF2B5EF4-FFF2-40B4-BE49-F238E27FC236}">
                <a16:creationId xmlns:a16="http://schemas.microsoft.com/office/drawing/2014/main" id="{B0FA206B-3C5B-497F-94CF-EFF781790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454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B6534163-AE12-49DF-9539-94B45730F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978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545D7C0-3CEF-4277-9C41-63FE53DAC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02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262856-54EA-4CC8-A6AA-9DC88370DA49}"/>
              </a:ext>
            </a:extLst>
          </p:cNvPr>
          <p:cNvSpPr txBox="1"/>
          <p:nvPr/>
        </p:nvSpPr>
        <p:spPr>
          <a:xfrm>
            <a:off x="3973792" y="1933076"/>
            <a:ext cx="659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b="1" dirty="0">
                <a:solidFill>
                  <a:srgbClr val="E74B36"/>
                </a:solidFill>
                <a:latin typeface="Circe Bold" panose="020B0604020202020204" charset="-52"/>
              </a:rPr>
              <a:t>ИНВЕСТИЦИОННЫЕ</a:t>
            </a:r>
            <a:r>
              <a:rPr lang="ru-RU" sz="1800" dirty="0">
                <a:latin typeface="Circe Bold" panose="020B0604020202020204" charset="-52"/>
                <a:cs typeface="Arial" panose="020B0604020202020204" pitchFamily="34" charset="0"/>
              </a:rPr>
              <a:t> КРЕДИТЫ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08C521-3E9E-4507-92B2-C0C9FF3C5D37}"/>
              </a:ext>
            </a:extLst>
          </p:cNvPr>
          <p:cNvSpPr txBox="1"/>
          <p:nvPr/>
        </p:nvSpPr>
        <p:spPr>
          <a:xfrm>
            <a:off x="3999917" y="2296156"/>
            <a:ext cx="7902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CD9B6A"/>
                </a:solidFill>
                <a:latin typeface="Circe" panose="020B0502020203020203" pitchFamily="34" charset="-52"/>
              </a:rPr>
              <a:t>от</a:t>
            </a:r>
            <a:r>
              <a:rPr lang="ru-RU" sz="1400" b="0" strike="noStrike" spc="-1" dirty="0">
                <a:solidFill>
                  <a:srgbClr val="CD9B6A"/>
                </a:solidFill>
                <a:latin typeface="Circe" panose="020B0502020203020203" pitchFamily="34" charset="-52"/>
              </a:rPr>
              <a:t> </a:t>
            </a:r>
            <a:r>
              <a:rPr lang="ru-RU" sz="1400" spc="-1" dirty="0">
                <a:solidFill>
                  <a:srgbClr val="CD9B6A"/>
                </a:solidFill>
                <a:latin typeface="Circe" panose="020B0502020203020203" pitchFamily="34" charset="-52"/>
              </a:rPr>
              <a:t>50 </a:t>
            </a:r>
            <a:r>
              <a:rPr lang="ru-RU" sz="1400" b="0" strike="noStrike" spc="-1" dirty="0">
                <a:solidFill>
                  <a:srgbClr val="CD9B6A"/>
                </a:solidFill>
                <a:latin typeface="Circe" panose="020B0502020203020203" pitchFamily="34" charset="-52"/>
              </a:rPr>
              <a:t>млн. рублей,  </a:t>
            </a:r>
            <a:r>
              <a:rPr lang="ru-RU" sz="1400" spc="-1" dirty="0">
                <a:solidFill>
                  <a:srgbClr val="CD9B6A"/>
                </a:solidFill>
                <a:latin typeface="Circe" panose="020B0502020203020203" pitchFamily="34" charset="-52"/>
              </a:rPr>
              <a:t>3</a:t>
            </a:r>
            <a:r>
              <a:rPr lang="ru-RU" sz="1400" b="0" strike="noStrike" spc="-1" dirty="0">
                <a:solidFill>
                  <a:srgbClr val="CD9B6A"/>
                </a:solidFill>
                <a:latin typeface="Circe" panose="020B0502020203020203" pitchFamily="34" charset="-52"/>
              </a:rPr>
              <a:t> % годовых средний бизнес, 4% годовых малый бизнес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951116-1A28-4562-9203-2C6A89C6ADDD}"/>
              </a:ext>
            </a:extLst>
          </p:cNvPr>
          <p:cNvSpPr txBox="1"/>
          <p:nvPr/>
        </p:nvSpPr>
        <p:spPr>
          <a:xfrm>
            <a:off x="2208853" y="822353"/>
            <a:ext cx="563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latin typeface="Circe Bold" panose="020B0604020202020204" charset="-52"/>
                <a:cs typeface="Arial" panose="020B0604020202020204" pitchFamily="34" charset="0"/>
              </a:rPr>
              <a:t>ЗАЙМЫ НА РАЗВИТИЕ </a:t>
            </a:r>
            <a:r>
              <a:rPr lang="ru-RU" sz="1800" b="1" dirty="0">
                <a:solidFill>
                  <a:srgbClr val="E74B36"/>
                </a:solidFill>
                <a:latin typeface="Circe Bold" panose="020B0604020202020204" charset="-52"/>
              </a:rPr>
              <a:t>МОНОГОРОДОВ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836424-E261-41D5-B161-93DDAA365863}"/>
              </a:ext>
            </a:extLst>
          </p:cNvPr>
          <p:cNvSpPr txBox="1"/>
          <p:nvPr/>
        </p:nvSpPr>
        <p:spPr>
          <a:xfrm>
            <a:off x="2208854" y="1122254"/>
            <a:ext cx="998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CD9B6A"/>
                </a:solidFill>
                <a:latin typeface="Circe" panose="020B0502020203020203" pitchFamily="34" charset="-52"/>
              </a:rPr>
              <a:t>-   от 5 до 1 000</a:t>
            </a:r>
            <a:r>
              <a:rPr lang="ru-RU" sz="1400" spc="-1" dirty="0">
                <a:solidFill>
                  <a:srgbClr val="CD9B6A"/>
                </a:solidFill>
                <a:latin typeface="Circe" panose="020B0502020203020203" pitchFamily="34" charset="-52"/>
              </a:rPr>
              <a:t> </a:t>
            </a:r>
            <a:r>
              <a:rPr lang="ru-RU" sz="1400" b="0" strike="noStrike" spc="-1" dirty="0">
                <a:solidFill>
                  <a:srgbClr val="CD9B6A"/>
                </a:solidFill>
                <a:latin typeface="Circe" panose="020B0502020203020203" pitchFamily="34" charset="-52"/>
              </a:rPr>
              <a:t>млн. рублей  1 % годовых (под банковскую гарантию, поручительство КМСП) </a:t>
            </a: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CD9B6A"/>
                </a:solidFill>
                <a:latin typeface="Circe" panose="020B0502020203020203" pitchFamily="34" charset="-52"/>
              </a:rPr>
              <a:t>        -   от 250 до 1000 млн. рублей 5% годовых (под залог имущества)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9A1AF2-5C97-40F8-8F14-7CE13C10B9FF}"/>
              </a:ext>
            </a:extLst>
          </p:cNvPr>
          <p:cNvSpPr txBox="1"/>
          <p:nvPr/>
        </p:nvSpPr>
        <p:spPr>
          <a:xfrm>
            <a:off x="5286286" y="2921981"/>
            <a:ext cx="337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latin typeface="Circe Bold" panose="020B0604020202020204" charset="-52"/>
                <a:cs typeface="Arial" panose="020B0604020202020204" pitchFamily="34" charset="0"/>
              </a:rPr>
              <a:t>ЛЬГОТНЫЕ </a:t>
            </a:r>
            <a:r>
              <a:rPr lang="ru-RU" sz="1800" b="1" dirty="0">
                <a:solidFill>
                  <a:srgbClr val="E74B36"/>
                </a:solidFill>
                <a:latin typeface="Circe Bold" panose="020B0604020202020204" charset="-52"/>
              </a:rPr>
              <a:t>МИКРОЗАЙМЫ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5A09491-5E71-43E2-88DE-F947C70ECAF9}"/>
              </a:ext>
            </a:extLst>
          </p:cNvPr>
          <p:cNvSpPr txBox="1"/>
          <p:nvPr/>
        </p:nvSpPr>
        <p:spPr>
          <a:xfrm>
            <a:off x="5339958" y="3289824"/>
            <a:ext cx="540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CD9B6A"/>
                </a:solidFill>
                <a:latin typeface="Circe" panose="020B0502020203020203" pitchFamily="34" charset="-52"/>
              </a:rPr>
              <a:t>до 5 млн. рублей, от </a:t>
            </a:r>
            <a:r>
              <a:rPr lang="ru-RU" sz="1400" spc="-1" dirty="0">
                <a:solidFill>
                  <a:srgbClr val="CD9B6A"/>
                </a:solidFill>
                <a:latin typeface="Circe" panose="020B0502020203020203" pitchFamily="34" charset="-52"/>
              </a:rPr>
              <a:t>5</a:t>
            </a:r>
            <a:r>
              <a:rPr lang="ru-RU" sz="1400" b="0" strike="noStrike" spc="-1" dirty="0">
                <a:solidFill>
                  <a:srgbClr val="CD9B6A"/>
                </a:solidFill>
                <a:latin typeface="Circe" panose="020B0502020203020203" pitchFamily="34" charset="-52"/>
              </a:rPr>
              <a:t> % годовых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27C9EB-A961-4E09-A444-F12B758A7BFB}"/>
              </a:ext>
            </a:extLst>
          </p:cNvPr>
          <p:cNvSpPr txBox="1"/>
          <p:nvPr/>
        </p:nvSpPr>
        <p:spPr>
          <a:xfrm>
            <a:off x="2486553" y="5980069"/>
            <a:ext cx="567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b="1" dirty="0">
                <a:solidFill>
                  <a:srgbClr val="E74B36"/>
                </a:solidFill>
                <a:latin typeface="Circe Bold" panose="020B0604020202020204" charset="-52"/>
              </a:rPr>
              <a:t>ПОРУЧИТЕЛЬСТВО </a:t>
            </a:r>
            <a:r>
              <a:rPr lang="ru-RU" sz="1800" b="1" dirty="0">
                <a:solidFill>
                  <a:srgbClr val="5E3427"/>
                </a:solidFill>
                <a:latin typeface="Circe Bold" panose="020B0604020202020204" charset="-52"/>
              </a:rPr>
              <a:t>И ГАРАНТИИ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13DE44-9683-4378-9F6B-620A2B7CBEC1}"/>
              </a:ext>
            </a:extLst>
          </p:cNvPr>
          <p:cNvSpPr txBox="1"/>
          <p:nvPr/>
        </p:nvSpPr>
        <p:spPr>
          <a:xfrm>
            <a:off x="2503440" y="6290411"/>
            <a:ext cx="6941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400" spc="-1" dirty="0">
                <a:solidFill>
                  <a:srgbClr val="CD9B6A"/>
                </a:solidFill>
                <a:latin typeface="Circe" panose="020B0502020203020203" pitchFamily="34" charset="-52"/>
              </a:rPr>
              <a:t>до 70 % от суммы договора кредита или банковской гарантии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6138257-A3E2-512A-C167-415627A94E5F}"/>
              </a:ext>
            </a:extLst>
          </p:cNvPr>
          <p:cNvGrpSpPr/>
          <p:nvPr/>
        </p:nvGrpSpPr>
        <p:grpSpPr>
          <a:xfrm>
            <a:off x="1539456" y="930075"/>
            <a:ext cx="554317" cy="523220"/>
            <a:chOff x="4008024" y="1125484"/>
            <a:chExt cx="573835" cy="573835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D254E6C4-5019-43B4-8ABB-F2131FFB350E}"/>
                </a:ext>
              </a:extLst>
            </p:cNvPr>
            <p:cNvSpPr/>
            <p:nvPr/>
          </p:nvSpPr>
          <p:spPr>
            <a:xfrm>
              <a:off x="4008024" y="1125484"/>
              <a:ext cx="573835" cy="573835"/>
            </a:xfrm>
            <a:prstGeom prst="ellipse">
              <a:avLst/>
            </a:prstGeom>
            <a:solidFill>
              <a:srgbClr val="5E342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842EA7-D03D-4FA2-AE25-E8DA13F9AED7}"/>
                </a:ext>
              </a:extLst>
            </p:cNvPr>
            <p:cNvSpPr txBox="1"/>
            <p:nvPr/>
          </p:nvSpPr>
          <p:spPr>
            <a:xfrm>
              <a:off x="4098331" y="1257309"/>
              <a:ext cx="409684" cy="335932"/>
            </a:xfrm>
            <a:prstGeom prst="rect">
              <a:avLst/>
            </a:prstGeom>
            <a:solidFill>
              <a:srgbClr val="5E342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ontserrat SemiBold" panose="00000700000000000000" pitchFamily="2" charset="-52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D9D1C8E-26BB-9384-4CEB-CC16924E4482}"/>
              </a:ext>
            </a:extLst>
          </p:cNvPr>
          <p:cNvGrpSpPr/>
          <p:nvPr/>
        </p:nvGrpSpPr>
        <p:grpSpPr>
          <a:xfrm>
            <a:off x="3133222" y="1880119"/>
            <a:ext cx="632107" cy="604134"/>
            <a:chOff x="4480850" y="2495503"/>
            <a:chExt cx="573835" cy="573835"/>
          </a:xfrm>
          <a:solidFill>
            <a:srgbClr val="CD9B6A"/>
          </a:solidFill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10EBADE7-D8F9-4AFF-B7A1-CE78E8290BA0}"/>
                </a:ext>
              </a:extLst>
            </p:cNvPr>
            <p:cNvSpPr/>
            <p:nvPr/>
          </p:nvSpPr>
          <p:spPr>
            <a:xfrm>
              <a:off x="4480850" y="2495503"/>
              <a:ext cx="573835" cy="573835"/>
            </a:xfrm>
            <a:prstGeom prst="ellipse">
              <a:avLst/>
            </a:prstGeom>
            <a:solidFill>
              <a:srgbClr val="5E342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DB23618-D197-452B-B2DC-7F46FCCFE18C}"/>
                </a:ext>
              </a:extLst>
            </p:cNvPr>
            <p:cNvSpPr txBox="1"/>
            <p:nvPr/>
          </p:nvSpPr>
          <p:spPr>
            <a:xfrm>
              <a:off x="4586705" y="2642550"/>
              <a:ext cx="398613" cy="321575"/>
            </a:xfrm>
            <a:prstGeom prst="rect">
              <a:avLst/>
            </a:prstGeom>
            <a:solidFill>
              <a:srgbClr val="5E342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ontserrat SemiBold" panose="00000700000000000000" pitchFamily="2" charset="-52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67DAD3-7AA0-85C1-5C0E-EBBEF67A8F26}"/>
              </a:ext>
            </a:extLst>
          </p:cNvPr>
          <p:cNvGrpSpPr/>
          <p:nvPr/>
        </p:nvGrpSpPr>
        <p:grpSpPr>
          <a:xfrm>
            <a:off x="4423026" y="2921412"/>
            <a:ext cx="593615" cy="562994"/>
            <a:chOff x="4504629" y="3865522"/>
            <a:chExt cx="550057" cy="57383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08463CEF-1ACC-4DF0-9295-9EF5C4C77F9C}"/>
                </a:ext>
              </a:extLst>
            </p:cNvPr>
            <p:cNvSpPr/>
            <p:nvPr/>
          </p:nvSpPr>
          <p:spPr>
            <a:xfrm>
              <a:off x="4504629" y="3865522"/>
              <a:ext cx="550057" cy="573835"/>
            </a:xfrm>
            <a:prstGeom prst="ellipse">
              <a:avLst/>
            </a:prstGeom>
            <a:solidFill>
              <a:srgbClr val="5E342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11CBD2-7234-430A-A75E-BA5B6D2907CE}"/>
                </a:ext>
              </a:extLst>
            </p:cNvPr>
            <p:cNvSpPr txBox="1"/>
            <p:nvPr/>
          </p:nvSpPr>
          <p:spPr>
            <a:xfrm>
              <a:off x="4659012" y="4006060"/>
              <a:ext cx="271902" cy="338554"/>
            </a:xfrm>
            <a:prstGeom prst="rect">
              <a:avLst/>
            </a:prstGeom>
            <a:solidFill>
              <a:srgbClr val="5E342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ontserrat SemiBold" panose="00000700000000000000" pitchFamily="2" charset="-52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688AA36-E99E-C11F-EBED-9B859DF0E921}"/>
              </a:ext>
            </a:extLst>
          </p:cNvPr>
          <p:cNvGrpSpPr/>
          <p:nvPr/>
        </p:nvGrpSpPr>
        <p:grpSpPr>
          <a:xfrm>
            <a:off x="4423027" y="3913363"/>
            <a:ext cx="593614" cy="562994"/>
            <a:chOff x="4011793" y="5235541"/>
            <a:chExt cx="573835" cy="573835"/>
          </a:xfrm>
          <a:solidFill>
            <a:srgbClr val="5E3427"/>
          </a:solidFill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2CC1782F-BF91-4E40-8FA6-9E4342862128}"/>
                </a:ext>
              </a:extLst>
            </p:cNvPr>
            <p:cNvSpPr/>
            <p:nvPr/>
          </p:nvSpPr>
          <p:spPr>
            <a:xfrm>
              <a:off x="4011793" y="5235541"/>
              <a:ext cx="573835" cy="573835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5AA5AEB-FBA4-4181-B341-87B0AE4BE502}"/>
                </a:ext>
              </a:extLst>
            </p:cNvPr>
            <p:cNvSpPr txBox="1"/>
            <p:nvPr/>
          </p:nvSpPr>
          <p:spPr>
            <a:xfrm>
              <a:off x="4143898" y="5384054"/>
              <a:ext cx="332004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ontserrat SemiBold" panose="00000700000000000000" pitchFamily="2" charset="-52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2BFC7E-AE29-4134-A9D8-DFAFDD64D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4B90581-6A3A-435C-9FA2-A022C7F53419}"/>
              </a:ext>
            </a:extLst>
          </p:cNvPr>
          <p:cNvSpPr/>
          <p:nvPr/>
        </p:nvSpPr>
        <p:spPr>
          <a:xfrm>
            <a:off x="549315" y="2938042"/>
            <a:ext cx="471452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600" dirty="0">
                <a:solidFill>
                  <a:srgbClr val="5E3427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 поручительство вместо залога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5E3427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 подбор финансирования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5E3427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 помощь в подготовке пакета</a:t>
            </a:r>
          </a:p>
          <a:p>
            <a:pPr>
              <a:lnSpc>
                <a:spcPct val="150000"/>
              </a:lnSpc>
              <a:defRPr/>
            </a:pPr>
            <a:r>
              <a:rPr lang="ru-RU" sz="1600" dirty="0">
                <a:solidFill>
                  <a:srgbClr val="5E3427"/>
                </a:solidFill>
                <a:latin typeface="Circe" panose="020B0502020203020203" pitchFamily="34" charset="-52"/>
                <a:cs typeface="Times New Roman" panose="02020603050405020304" pitchFamily="18" charset="0"/>
              </a:rPr>
              <a:t>    документов</a:t>
            </a:r>
            <a:endParaRPr lang="ru-RU" sz="1600" dirty="0">
              <a:solidFill>
                <a:srgbClr val="5E3427"/>
              </a:solidFill>
              <a:latin typeface="Circe" panose="020B0502020203020203" pitchFamily="34" charset="-52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Текст 1">
            <a:extLst>
              <a:ext uri="{FF2B5EF4-FFF2-40B4-BE49-F238E27FC236}">
                <a16:creationId xmlns:a16="http://schemas.microsoft.com/office/drawing/2014/main" id="{2C042A8C-880C-4138-BDFA-7685029FF979}"/>
              </a:ext>
            </a:extLst>
          </p:cNvPr>
          <p:cNvSpPr txBox="1">
            <a:spLocks/>
          </p:cNvSpPr>
          <p:nvPr/>
        </p:nvSpPr>
        <p:spPr>
          <a:xfrm>
            <a:off x="341454" y="199795"/>
            <a:ext cx="10008348" cy="46037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b="1" dirty="0">
                <a:solidFill>
                  <a:srgbClr val="E74B36"/>
                </a:solidFill>
                <a:latin typeface="Circe Bold" panose="020B0604020202020204" charset="-52"/>
              </a:rPr>
              <a:t>Финансирование</a:t>
            </a:r>
            <a:r>
              <a:rPr lang="ru-RU" sz="2700" b="1" dirty="0">
                <a:solidFill>
                  <a:srgbClr val="E74B36"/>
                </a:solidFill>
                <a:latin typeface="Circe Bold" panose="020B0604020202020204" charset="-52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Circe Bold" panose="020B0604020202020204" charset="-52"/>
                <a:ea typeface="+mj-ea"/>
                <a:cs typeface="Times New Roman" panose="02020603050405020304" pitchFamily="18" charset="0"/>
              </a:rPr>
              <a:t>самозанятых</a:t>
            </a:r>
            <a:r>
              <a:rPr lang="ru-RU" sz="2700" b="1" dirty="0">
                <a:latin typeface="Circe Bold" panose="020B0604020202020204" charset="-52"/>
                <a:ea typeface="+mj-ea"/>
                <a:cs typeface="Times New Roman" panose="02020603050405020304" pitchFamily="18" charset="0"/>
              </a:rPr>
              <a:t> граждан и предприятий МСП</a:t>
            </a:r>
          </a:p>
        </p:txBody>
      </p:sp>
      <p:sp>
        <p:nvSpPr>
          <p:cNvPr id="31" name="Текст 1">
            <a:extLst>
              <a:ext uri="{FF2B5EF4-FFF2-40B4-BE49-F238E27FC236}">
                <a16:creationId xmlns:a16="http://schemas.microsoft.com/office/drawing/2014/main" id="{EADB603D-5560-4CF4-8F06-309F733BAEA3}"/>
              </a:ext>
            </a:extLst>
          </p:cNvPr>
          <p:cNvSpPr txBox="1">
            <a:spLocks/>
          </p:cNvSpPr>
          <p:nvPr/>
        </p:nvSpPr>
        <p:spPr>
          <a:xfrm rot="16200000">
            <a:off x="-222264" y="3201705"/>
            <a:ext cx="1538883" cy="593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E74B36"/>
                </a:solidFill>
                <a:latin typeface="Circe Bold" panose="020B0602020203020203" pitchFamily="34" charset="-52"/>
              </a:rPr>
              <a:t>УСЛУГИ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518DC-CBA5-3177-B1FB-F385BC70D477}"/>
              </a:ext>
            </a:extLst>
          </p:cNvPr>
          <p:cNvSpPr txBox="1"/>
          <p:nvPr/>
        </p:nvSpPr>
        <p:spPr>
          <a:xfrm>
            <a:off x="5263836" y="4023759"/>
            <a:ext cx="337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b="1" dirty="0">
                <a:solidFill>
                  <a:srgbClr val="E74B36"/>
                </a:solidFill>
                <a:latin typeface="Circe Bold" panose="020B0604020202020204" charset="-52"/>
              </a:rPr>
              <a:t>КРЕДИТНЫЕ</a:t>
            </a:r>
            <a:r>
              <a:rPr lang="ru-RU" sz="1800" dirty="0">
                <a:latin typeface="Circe Bold" panose="020B0604020202020204" charset="-52"/>
                <a:cs typeface="Arial" panose="020B0604020202020204" pitchFamily="34" charset="0"/>
              </a:rPr>
              <a:t> СРЕДСТВА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5DF7DB-7202-E1BA-688D-A5F3A3EEE468}"/>
              </a:ext>
            </a:extLst>
          </p:cNvPr>
          <p:cNvSpPr txBox="1"/>
          <p:nvPr/>
        </p:nvSpPr>
        <p:spPr>
          <a:xfrm>
            <a:off x="5279461" y="4368727"/>
            <a:ext cx="6126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-1" dirty="0">
                <a:solidFill>
                  <a:srgbClr val="CD9B6A"/>
                </a:solidFill>
                <a:latin typeface="Circe" panose="020B0502020203020203" pitchFamily="34" charset="-52"/>
              </a:rPr>
              <a:t>от 10,5% для предприятий малого и среднего бизнеса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297996E-F027-44DB-635F-904CAEF6C98F}"/>
              </a:ext>
            </a:extLst>
          </p:cNvPr>
          <p:cNvGrpSpPr/>
          <p:nvPr/>
        </p:nvGrpSpPr>
        <p:grpSpPr>
          <a:xfrm>
            <a:off x="3052119" y="4953614"/>
            <a:ext cx="586252" cy="515792"/>
            <a:chOff x="4008023" y="5235541"/>
            <a:chExt cx="607766" cy="573835"/>
          </a:xfrm>
          <a:solidFill>
            <a:srgbClr val="5E3427"/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70CCFE8-CD58-3770-D4F3-0C360C2A63A7}"/>
                </a:ext>
              </a:extLst>
            </p:cNvPr>
            <p:cNvSpPr/>
            <p:nvPr/>
          </p:nvSpPr>
          <p:spPr>
            <a:xfrm>
              <a:off x="4008023" y="5235541"/>
              <a:ext cx="607766" cy="573835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471196-2F97-0F06-C70F-5B71C4F1486A}"/>
                </a:ext>
              </a:extLst>
            </p:cNvPr>
            <p:cNvSpPr txBox="1"/>
            <p:nvPr/>
          </p:nvSpPr>
          <p:spPr>
            <a:xfrm>
              <a:off x="4092102" y="5381229"/>
              <a:ext cx="430797" cy="2565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ontserrat SemiBold" panose="00000700000000000000" pitchFamily="2" charset="-52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32250B8-036B-61B1-E8A8-D13A80416F5B}"/>
              </a:ext>
            </a:extLst>
          </p:cNvPr>
          <p:cNvSpPr txBox="1"/>
          <p:nvPr/>
        </p:nvSpPr>
        <p:spPr>
          <a:xfrm>
            <a:off x="3765328" y="5072582"/>
            <a:ext cx="8369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62212"/>
                </a:solidFill>
                <a:latin typeface="Circe Bold" panose="020B0604020202020204" charset="-52"/>
                <a:cs typeface="Arial" panose="020B0604020202020204" pitchFamily="34" charset="0"/>
              </a:rPr>
              <a:t>ЛЬГОТНЫЙ </a:t>
            </a:r>
            <a:r>
              <a:rPr lang="ru-RU" b="1" dirty="0">
                <a:solidFill>
                  <a:srgbClr val="E74B36"/>
                </a:solidFill>
                <a:latin typeface="Circe Bold" panose="020B0604020202020204" charset="-52"/>
              </a:rPr>
              <a:t>ЛИЗИНГ</a:t>
            </a:r>
            <a:r>
              <a:rPr lang="ru-RU" dirty="0">
                <a:latin typeface="Circe Bold" panose="020B0604020202020204" charset="-52"/>
              </a:rPr>
              <a:t> </a:t>
            </a:r>
            <a:r>
              <a:rPr lang="ru-RU" dirty="0">
                <a:solidFill>
                  <a:srgbClr val="562212"/>
                </a:solidFill>
                <a:latin typeface="Circe Bold" panose="020B0604020202020204" charset="-52"/>
                <a:cs typeface="Arial" panose="020B0604020202020204" pitchFamily="34" charset="0"/>
              </a:rPr>
              <a:t>ОБОРУДОВАНИЯ БЕЗ ВЗНОСА             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01DAF0-1986-8B30-E4E0-1A5FD3EFB37F}"/>
              </a:ext>
            </a:extLst>
          </p:cNvPr>
          <p:cNvSpPr txBox="1"/>
          <p:nvPr/>
        </p:nvSpPr>
        <p:spPr>
          <a:xfrm>
            <a:off x="3838974" y="5469406"/>
            <a:ext cx="6126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CD9B6A"/>
                </a:solidFill>
                <a:latin typeface="Circe" panose="020B0502020203020203" pitchFamily="34" charset="-52"/>
              </a:rPr>
              <a:t>до 50 млн. рублей  6%,  8% годовых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BFC4428-A8C4-4C1E-800F-D726B50988E8}"/>
              </a:ext>
            </a:extLst>
          </p:cNvPr>
          <p:cNvGrpSpPr/>
          <p:nvPr/>
        </p:nvGrpSpPr>
        <p:grpSpPr>
          <a:xfrm>
            <a:off x="1825654" y="6006993"/>
            <a:ext cx="536237" cy="516797"/>
            <a:chOff x="4043980" y="5283764"/>
            <a:chExt cx="570066" cy="573835"/>
          </a:xfrm>
          <a:solidFill>
            <a:srgbClr val="5E3427"/>
          </a:solidFill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6E5F5F84-4216-578B-142B-15D4FB242E37}"/>
                </a:ext>
              </a:extLst>
            </p:cNvPr>
            <p:cNvSpPr/>
            <p:nvPr/>
          </p:nvSpPr>
          <p:spPr>
            <a:xfrm>
              <a:off x="4043980" y="5283764"/>
              <a:ext cx="570066" cy="573835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D82E99-6557-EB3D-7A02-B3324CA006D4}"/>
                </a:ext>
              </a:extLst>
            </p:cNvPr>
            <p:cNvSpPr txBox="1"/>
            <p:nvPr/>
          </p:nvSpPr>
          <p:spPr>
            <a:xfrm>
              <a:off x="4225607" y="5413887"/>
              <a:ext cx="253053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Montserrat SemiBold" panose="00000700000000000000" pitchFamily="2" charset="-52"/>
                  <a:cs typeface="Times New Roman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7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14">
            <a:extLst>
              <a:ext uri="{FF2B5EF4-FFF2-40B4-BE49-F238E27FC236}">
                <a16:creationId xmlns:a16="http://schemas.microsoft.com/office/drawing/2014/main" id="{91428032-1278-2793-6893-CEB46AB98D93}"/>
              </a:ext>
            </a:extLst>
          </p:cNvPr>
          <p:cNvSpPr/>
          <p:nvPr/>
        </p:nvSpPr>
        <p:spPr>
          <a:xfrm>
            <a:off x="5041900" y="1058174"/>
            <a:ext cx="6754284" cy="504013"/>
          </a:xfrm>
          <a:prstGeom prst="roundRect">
            <a:avLst>
              <a:gd name="adj" fmla="val 2930"/>
            </a:avLst>
          </a:prstGeom>
          <a:solidFill>
            <a:schemeClr val="bg1"/>
          </a:solidFill>
          <a:ln w="3175">
            <a:solidFill>
              <a:srgbClr val="CD9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irce Bold" panose="020B0604020202020204" charset="-52"/>
            </a:endParaRPr>
          </a:p>
        </p:txBody>
      </p:sp>
      <p:sp>
        <p:nvSpPr>
          <p:cNvPr id="49" name="Скругленный прямоугольник 14">
            <a:extLst>
              <a:ext uri="{FF2B5EF4-FFF2-40B4-BE49-F238E27FC236}">
                <a16:creationId xmlns:a16="http://schemas.microsoft.com/office/drawing/2014/main" id="{051ECA8D-7DB7-9749-487A-E3E096A55BA3}"/>
              </a:ext>
            </a:extLst>
          </p:cNvPr>
          <p:cNvSpPr/>
          <p:nvPr/>
        </p:nvSpPr>
        <p:spPr>
          <a:xfrm>
            <a:off x="4827416" y="1546606"/>
            <a:ext cx="7144291" cy="5161633"/>
          </a:xfrm>
          <a:prstGeom prst="roundRect">
            <a:avLst>
              <a:gd name="adj" fmla="val 2930"/>
            </a:avLst>
          </a:prstGeom>
          <a:solidFill>
            <a:schemeClr val="bg1"/>
          </a:solidFill>
          <a:ln w="3175">
            <a:solidFill>
              <a:srgbClr val="CD9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Circe Bold" panose="020B0604020202020204" charset="-52"/>
            </a:endParaRP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33BFBF88-DADF-A52B-5152-4295A51BB03A}"/>
              </a:ext>
            </a:extLst>
          </p:cNvPr>
          <p:cNvSpPr txBox="1">
            <a:spLocks/>
          </p:cNvSpPr>
          <p:nvPr/>
        </p:nvSpPr>
        <p:spPr>
          <a:xfrm>
            <a:off x="223653" y="405675"/>
            <a:ext cx="8867795" cy="542607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Взаимодействие с Цифровой платформой МСП.РФ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25BC18-F4B4-D818-4550-33E06DFB5546}"/>
              </a:ext>
            </a:extLst>
          </p:cNvPr>
          <p:cNvSpPr txBox="1"/>
          <p:nvPr/>
        </p:nvSpPr>
        <p:spPr>
          <a:xfrm>
            <a:off x="826427" y="3708562"/>
            <a:ext cx="40712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E3427"/>
                </a:solidFill>
                <a:latin typeface="Circe Bold" panose="020B0604020202020204" charset="-52"/>
              </a:rPr>
              <a:t> Интегрированы услуги:</a:t>
            </a:r>
          </a:p>
          <a:p>
            <a:endParaRPr lang="ru-RU" sz="1400" dirty="0">
              <a:solidFill>
                <a:srgbClr val="5E3427"/>
              </a:solidFill>
              <a:latin typeface="Circe Bold" panose="020B0604020202020204" charset="-52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Маркетинг и поиск новых рынков сбыта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Развитие производственных и промышленных предприятий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Экспортное сопровождение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5E3427"/>
              </a:solidFill>
              <a:latin typeface="Circe Bold" panose="020B0604020202020204" charset="-52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5E3427"/>
              </a:solidFill>
              <a:latin typeface="Circe Bold" panose="020B060402020202020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74B1B0-B128-18E1-A8F8-0B2EF78BF971}"/>
              </a:ext>
            </a:extLst>
          </p:cNvPr>
          <p:cNvSpPr txBox="1"/>
          <p:nvPr/>
        </p:nvSpPr>
        <p:spPr>
          <a:xfrm>
            <a:off x="5607893" y="1168379"/>
            <a:ext cx="562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irce" panose="020B0502020203020203" pitchFamily="34" charset="-52"/>
              </a:rPr>
              <a:t>Услуги Центра «Мой бизнес , доступные на МСП.РФ: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DF3458-DAE6-9E2B-3C51-D0A0060D97B6}"/>
              </a:ext>
            </a:extLst>
          </p:cNvPr>
          <p:cNvSpPr txBox="1"/>
          <p:nvPr/>
        </p:nvSpPr>
        <p:spPr>
          <a:xfrm>
            <a:off x="7394850" y="1701983"/>
            <a:ext cx="1777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E74B36"/>
                </a:solidFill>
                <a:latin typeface="Circe" panose="020B0502020203020203" pitchFamily="34" charset="-52"/>
              </a:rPr>
              <a:t>ПРОИЗВОДСТВО: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DECDE-4914-67DA-4C19-E8BB065E9D6C}"/>
              </a:ext>
            </a:extLst>
          </p:cNvPr>
          <p:cNvSpPr txBox="1"/>
          <p:nvPr/>
        </p:nvSpPr>
        <p:spPr>
          <a:xfrm>
            <a:off x="5188228" y="1703071"/>
            <a:ext cx="1540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E74B36"/>
                </a:solidFill>
                <a:latin typeface="Circe" panose="020B0502020203020203" pitchFamily="34" charset="-52"/>
              </a:rPr>
              <a:t>МАРКЕТИНГ</a:t>
            </a:r>
            <a:r>
              <a:rPr lang="ru-RU" sz="1400" u="sng" dirty="0">
                <a:solidFill>
                  <a:srgbClr val="E74B36"/>
                </a:solidFill>
                <a:latin typeface="Circe" panose="020B0502020203020203" pitchFamily="34" charset="-52"/>
              </a:rPr>
              <a:t>: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E5D47A1-2997-EF58-6517-584E55FF8BB9}"/>
              </a:ext>
            </a:extLst>
          </p:cNvPr>
          <p:cNvCxnSpPr>
            <a:cxnSpLocks/>
          </p:cNvCxnSpPr>
          <p:nvPr/>
        </p:nvCxnSpPr>
        <p:spPr>
          <a:xfrm>
            <a:off x="6844626" y="1996069"/>
            <a:ext cx="32804" cy="4335140"/>
          </a:xfrm>
          <a:prstGeom prst="line">
            <a:avLst/>
          </a:prstGeom>
          <a:ln>
            <a:solidFill>
              <a:srgbClr val="CD9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BC6ED93-3FC4-7FDE-C474-3BACF48069F1}"/>
              </a:ext>
            </a:extLst>
          </p:cNvPr>
          <p:cNvGrpSpPr/>
          <p:nvPr/>
        </p:nvGrpSpPr>
        <p:grpSpPr>
          <a:xfrm>
            <a:off x="4940472" y="2146504"/>
            <a:ext cx="2509333" cy="2116057"/>
            <a:chOff x="9595438" y="2490911"/>
            <a:chExt cx="2699483" cy="140885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390D85-9887-B901-97DF-CDC6C3195AE5}"/>
                </a:ext>
              </a:extLst>
            </p:cNvPr>
            <p:cNvSpPr txBox="1"/>
            <p:nvPr/>
          </p:nvSpPr>
          <p:spPr>
            <a:xfrm>
              <a:off x="9595438" y="2490911"/>
              <a:ext cx="1804263" cy="34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  <a:cs typeface="Arial" panose="020B0604020202020204" pitchFamily="34" charset="0"/>
                </a:rPr>
                <a:t>1. Трансляция рекламы на радио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839DF0-046C-D22C-F626-4ED2C83D3810}"/>
                </a:ext>
              </a:extLst>
            </p:cNvPr>
            <p:cNvSpPr txBox="1"/>
            <p:nvPr/>
          </p:nvSpPr>
          <p:spPr>
            <a:xfrm>
              <a:off x="9595438" y="2907402"/>
              <a:ext cx="2699483" cy="49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  <a:cs typeface="Arial" panose="020B0604020202020204" pitchFamily="34" charset="0"/>
                </a:rPr>
                <a:t>2. Изготовление полиграфической</a:t>
              </a:r>
            </a:p>
            <a:p>
              <a:r>
                <a:rPr lang="ru-RU" sz="1400" dirty="0">
                  <a:latin typeface="Circe" panose="020B0502020203020203" pitchFamily="34" charset="-52"/>
                  <a:cs typeface="Arial" panose="020B0604020202020204" pitchFamily="34" charset="0"/>
                </a:rPr>
                <a:t>продукции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45CECA-4F4C-A74F-7ECC-782C7894595B}"/>
                </a:ext>
              </a:extLst>
            </p:cNvPr>
            <p:cNvSpPr txBox="1"/>
            <p:nvPr/>
          </p:nvSpPr>
          <p:spPr>
            <a:xfrm>
              <a:off x="9595438" y="3407970"/>
              <a:ext cx="2355298" cy="49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  <a:cs typeface="Arial" panose="020B0604020202020204" pitchFamily="34" charset="0"/>
                </a:rPr>
                <a:t>3. Сопровождение и вывод товаров на маркетплейсы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97C25B9-D49D-CCE3-8C6C-C5C034FF950F}"/>
              </a:ext>
            </a:extLst>
          </p:cNvPr>
          <p:cNvSpPr txBox="1"/>
          <p:nvPr/>
        </p:nvSpPr>
        <p:spPr>
          <a:xfrm>
            <a:off x="891496" y="5352108"/>
            <a:ext cx="3732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E74B36"/>
                </a:solidFill>
                <a:latin typeface="Circe Bold" panose="020B0604020202020204" charset="-52"/>
              </a:rPr>
              <a:t>«Расчет рейтинга бизнеса» (Скоринг)  </a:t>
            </a:r>
          </a:p>
          <a:p>
            <a:r>
              <a:rPr lang="ru-RU" sz="1400" dirty="0">
                <a:solidFill>
                  <a:srgbClr val="E74B36"/>
                </a:solidFill>
                <a:latin typeface="Circe Bold" panose="020B0604020202020204" charset="-52"/>
              </a:rPr>
              <a:t>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9E65DB8-4882-6EBA-5622-ECAC1262CC88}"/>
              </a:ext>
            </a:extLst>
          </p:cNvPr>
          <p:cNvGrpSpPr/>
          <p:nvPr/>
        </p:nvGrpSpPr>
        <p:grpSpPr>
          <a:xfrm>
            <a:off x="6921189" y="2146504"/>
            <a:ext cx="2801423" cy="4077566"/>
            <a:chOff x="6160650" y="2514800"/>
            <a:chExt cx="3815342" cy="40775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39715E-25B1-249D-7367-8A9619E5B2A0}"/>
                </a:ext>
              </a:extLst>
            </p:cNvPr>
            <p:cNvSpPr txBox="1"/>
            <p:nvPr/>
          </p:nvSpPr>
          <p:spPr>
            <a:xfrm>
              <a:off x="6160650" y="2514800"/>
              <a:ext cx="35133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  <a:cs typeface="Arial" panose="020B0604020202020204" pitchFamily="34" charset="0"/>
                </a:rPr>
                <a:t>1. Проведение исследований (испытаний) и измерения продукции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141DFB-E3F7-FF45-193E-CD4F29268EA6}"/>
                </a:ext>
              </a:extLst>
            </p:cNvPr>
            <p:cNvSpPr txBox="1"/>
            <p:nvPr/>
          </p:nvSpPr>
          <p:spPr>
            <a:xfrm>
              <a:off x="6179216" y="3259465"/>
              <a:ext cx="379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  <a:cs typeface="Arial" panose="020B0604020202020204" pitchFamily="34" charset="0"/>
                </a:rPr>
                <a:t>2. Разработка технической документации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DF37AB-BB8F-2F82-57EE-BC736BB66AB3}"/>
                </a:ext>
              </a:extLst>
            </p:cNvPr>
            <p:cNvSpPr txBox="1"/>
            <p:nvPr/>
          </p:nvSpPr>
          <p:spPr>
            <a:xfrm>
              <a:off x="6181359" y="3854603"/>
              <a:ext cx="3634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  <a:cs typeface="Arial" panose="020B0604020202020204" pitchFamily="34" charset="0"/>
                </a:rPr>
                <a:t>3. Предоставление в аренду оборудования лаборатории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97E3E3-4D57-16D2-CAA8-0EA1EBC07BC3}"/>
                </a:ext>
              </a:extLst>
            </p:cNvPr>
            <p:cNvSpPr txBox="1"/>
            <p:nvPr/>
          </p:nvSpPr>
          <p:spPr>
            <a:xfrm>
              <a:off x="6225950" y="4590507"/>
              <a:ext cx="32534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  <a:cs typeface="Arial" panose="020B0604020202020204" pitchFamily="34" charset="0"/>
                </a:rPr>
                <a:t>4. Услуги по сертификации и стандартизации продукции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5F1FAB-5D14-AAD0-3330-7ADD43120A7E}"/>
                </a:ext>
              </a:extLst>
            </p:cNvPr>
            <p:cNvSpPr txBox="1"/>
            <p:nvPr/>
          </p:nvSpPr>
          <p:spPr>
            <a:xfrm>
              <a:off x="6198302" y="5422815"/>
              <a:ext cx="363401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  <a:cs typeface="Arial" panose="020B0604020202020204" pitchFamily="34" charset="0"/>
                </a:rPr>
                <a:t>5. Консультирование в области стандартизации и аккредитации технологических процессов, изделий и продукции</a:t>
              </a:r>
            </a:p>
          </p:txBody>
        </p:sp>
      </p:grp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F9DD13A-7B1F-5D28-EE85-25867F609ACF}"/>
              </a:ext>
            </a:extLst>
          </p:cNvPr>
          <p:cNvCxnSpPr>
            <a:cxnSpLocks/>
          </p:cNvCxnSpPr>
          <p:nvPr/>
        </p:nvCxnSpPr>
        <p:spPr>
          <a:xfrm>
            <a:off x="9535003" y="2020096"/>
            <a:ext cx="32804" cy="4335140"/>
          </a:xfrm>
          <a:prstGeom prst="line">
            <a:avLst/>
          </a:prstGeom>
          <a:ln>
            <a:solidFill>
              <a:srgbClr val="CD9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28CAFFD-EBDE-340C-30CC-F8853C355F1E}"/>
              </a:ext>
            </a:extLst>
          </p:cNvPr>
          <p:cNvSpPr txBox="1"/>
          <p:nvPr/>
        </p:nvSpPr>
        <p:spPr>
          <a:xfrm>
            <a:off x="601632" y="1758776"/>
            <a:ext cx="4304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E3427"/>
                </a:solidFill>
                <a:latin typeface="Circe Bold" panose="020B0604020202020204" charset="-52"/>
              </a:rPr>
              <a:t>  Преимущества платформы:</a:t>
            </a:r>
          </a:p>
          <a:p>
            <a:endParaRPr lang="ru-RU" sz="1400" dirty="0">
              <a:solidFill>
                <a:srgbClr val="5E3427"/>
              </a:solidFill>
              <a:latin typeface="Circe Bold" panose="020B0604020202020204" charset="-52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Персональный подбор мер поддержки и необходимых сервисов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Возможность дистанционного получения услуг в «одном окне»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E3427"/>
                </a:solidFill>
                <a:latin typeface="Circe Bold" panose="020B0604020202020204" charset="-52"/>
              </a:rPr>
              <a:t>Оперативность и открытость процессов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45CECA-4F4C-A74F-7ECC-782C7894595B}"/>
              </a:ext>
            </a:extLst>
          </p:cNvPr>
          <p:cNvSpPr txBox="1"/>
          <p:nvPr/>
        </p:nvSpPr>
        <p:spPr>
          <a:xfrm>
            <a:off x="4916130" y="4281295"/>
            <a:ext cx="184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4. Создание </a:t>
            </a:r>
            <a:r>
              <a:rPr lang="ru-RU" sz="1400" dirty="0" err="1">
                <a:latin typeface="Circe" panose="020B0502020203020203" pitchFamily="34" charset="-52"/>
                <a:cs typeface="Arial" panose="020B0604020202020204" pitchFamily="34" charset="0"/>
              </a:rPr>
              <a:t>и\или</a:t>
            </a:r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 модернизация сайта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5A40D-1775-D34C-D674-C8DF5D581210}"/>
              </a:ext>
            </a:extLst>
          </p:cNvPr>
          <p:cNvSpPr txBox="1"/>
          <p:nvPr/>
        </p:nvSpPr>
        <p:spPr>
          <a:xfrm>
            <a:off x="9702997" y="5946625"/>
            <a:ext cx="22476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6. Размещение на электронных торговых площадках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234FD-676C-B64B-ABC1-D57F63A02137}"/>
              </a:ext>
            </a:extLst>
          </p:cNvPr>
          <p:cNvSpPr txBox="1"/>
          <p:nvPr/>
        </p:nvSpPr>
        <p:spPr>
          <a:xfrm>
            <a:off x="10174039" y="1642428"/>
            <a:ext cx="1777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E74B36"/>
                </a:solidFill>
                <a:latin typeface="Circe" panose="020B0502020203020203" pitchFamily="34" charset="-52"/>
              </a:rPr>
              <a:t>ЭКСПОРТ: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9D093-544E-E389-5DFE-DEFF709D77E0}"/>
              </a:ext>
            </a:extLst>
          </p:cNvPr>
          <p:cNvSpPr txBox="1"/>
          <p:nvPr/>
        </p:nvSpPr>
        <p:spPr>
          <a:xfrm>
            <a:off x="9704308" y="2133863"/>
            <a:ext cx="2091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1. Сопровождение экспортного контракта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0C8C53-FE16-9A6C-60A5-97CFB20ACD47}"/>
              </a:ext>
            </a:extLst>
          </p:cNvPr>
          <p:cNvSpPr txBox="1"/>
          <p:nvPr/>
        </p:nvSpPr>
        <p:spPr>
          <a:xfrm>
            <a:off x="9666427" y="2772060"/>
            <a:ext cx="2728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2. Поиск и подбор иностранного покупателя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B3151A-2D8A-4FFE-A557-3179F1777942}"/>
              </a:ext>
            </a:extLst>
          </p:cNvPr>
          <p:cNvSpPr txBox="1"/>
          <p:nvPr/>
        </p:nvSpPr>
        <p:spPr>
          <a:xfrm>
            <a:off x="9682078" y="3466340"/>
            <a:ext cx="2350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3. Проведение реверсной бизнес-миссии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199AA4-C179-5540-21FB-D5BE8F9326A5}"/>
              </a:ext>
            </a:extLst>
          </p:cNvPr>
          <p:cNvSpPr txBox="1"/>
          <p:nvPr/>
        </p:nvSpPr>
        <p:spPr>
          <a:xfrm>
            <a:off x="9704308" y="4211645"/>
            <a:ext cx="22463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4. Проведение </a:t>
            </a:r>
          </a:p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 международных</a:t>
            </a:r>
          </a:p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 бизнес-миссий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EDA85-F63D-853D-B447-DCF0624F8CDD}"/>
              </a:ext>
            </a:extLst>
          </p:cNvPr>
          <p:cNvSpPr txBox="1"/>
          <p:nvPr/>
        </p:nvSpPr>
        <p:spPr>
          <a:xfrm>
            <a:off x="9694103" y="5079135"/>
            <a:ext cx="22776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5. Проведение</a:t>
            </a:r>
          </a:p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международной выставки</a:t>
            </a:r>
          </a:p>
          <a:p>
            <a:r>
              <a:rPr lang="ru-RU" sz="1400" dirty="0">
                <a:latin typeface="Circe" panose="020B0502020203020203" pitchFamily="34" charset="-52"/>
                <a:cs typeface="Arial" panose="020B0604020202020204" pitchFamily="34" charset="0"/>
              </a:rPr>
              <a:t>в России и за рубежом</a:t>
            </a:r>
          </a:p>
        </p:txBody>
      </p:sp>
      <p:grpSp>
        <p:nvGrpSpPr>
          <p:cNvPr id="51" name="Группа 92">
            <a:extLst>
              <a:ext uri="{FF2B5EF4-FFF2-40B4-BE49-F238E27FC236}">
                <a16:creationId xmlns:a16="http://schemas.microsoft.com/office/drawing/2014/main" id="{A1967D4E-6D7A-44BA-2B1B-19BAEDBAF046}"/>
              </a:ext>
            </a:extLst>
          </p:cNvPr>
          <p:cNvGrpSpPr/>
          <p:nvPr/>
        </p:nvGrpSpPr>
        <p:grpSpPr>
          <a:xfrm rot="10800000">
            <a:off x="158188" y="1709873"/>
            <a:ext cx="529966" cy="529969"/>
            <a:chOff x="5862685" y="2985019"/>
            <a:chExt cx="458888" cy="458891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FAED1ED2-462E-2B70-56B5-54E9AE148BF0}"/>
                </a:ext>
              </a:extLst>
            </p:cNvPr>
            <p:cNvSpPr/>
            <p:nvPr/>
          </p:nvSpPr>
          <p:spPr>
            <a:xfrm rot="10800000">
              <a:off x="5862685" y="2985022"/>
              <a:ext cx="458888" cy="45888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1651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7DD6439-AEA8-B7D3-F6C5-09E38BB832AE}"/>
                </a:ext>
              </a:extLst>
            </p:cNvPr>
            <p:cNvSpPr/>
            <p:nvPr/>
          </p:nvSpPr>
          <p:spPr>
            <a:xfrm rot="10800000">
              <a:off x="5862685" y="2985019"/>
              <a:ext cx="458888" cy="45888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0DF0A5D8-498F-8F8E-5777-5266EC7AF07B}"/>
                </a:ext>
              </a:extLst>
            </p:cNvPr>
            <p:cNvSpPr/>
            <p:nvPr/>
          </p:nvSpPr>
          <p:spPr>
            <a:xfrm rot="10800000">
              <a:off x="5922638" y="3044975"/>
              <a:ext cx="338982" cy="338982"/>
            </a:xfrm>
            <a:prstGeom prst="ellipse">
              <a:avLst/>
            </a:prstGeom>
            <a:solidFill>
              <a:srgbClr val="CD9B6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718F652-3CC1-1757-1C82-42E62B6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93660" y="3122360"/>
              <a:ext cx="204680" cy="184212"/>
            </a:xfrm>
            <a:prstGeom prst="rect">
              <a:avLst/>
            </a:prstGeom>
          </p:spPr>
        </p:pic>
      </p:grpSp>
      <p:grpSp>
        <p:nvGrpSpPr>
          <p:cNvPr id="56" name="Группа 92">
            <a:extLst>
              <a:ext uri="{FF2B5EF4-FFF2-40B4-BE49-F238E27FC236}">
                <a16:creationId xmlns:a16="http://schemas.microsoft.com/office/drawing/2014/main" id="{D4C9DC98-76A0-DC2D-E32C-CB29E8C2EC80}"/>
              </a:ext>
            </a:extLst>
          </p:cNvPr>
          <p:cNvGrpSpPr/>
          <p:nvPr/>
        </p:nvGrpSpPr>
        <p:grpSpPr>
          <a:xfrm rot="10800000">
            <a:off x="134985" y="3675868"/>
            <a:ext cx="529966" cy="529969"/>
            <a:chOff x="5862685" y="2985019"/>
            <a:chExt cx="458888" cy="458891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E4777BFE-C46F-8BB8-D8D6-D01437FB39A7}"/>
                </a:ext>
              </a:extLst>
            </p:cNvPr>
            <p:cNvSpPr/>
            <p:nvPr/>
          </p:nvSpPr>
          <p:spPr>
            <a:xfrm rot="10800000">
              <a:off x="5862685" y="2985022"/>
              <a:ext cx="458888" cy="45888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1651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03D613A-256A-0F68-88FD-B9BFDD81D9C6}"/>
                </a:ext>
              </a:extLst>
            </p:cNvPr>
            <p:cNvSpPr/>
            <p:nvPr/>
          </p:nvSpPr>
          <p:spPr>
            <a:xfrm rot="10800000">
              <a:off x="5862685" y="2985019"/>
              <a:ext cx="458888" cy="45888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097067C3-7756-97D4-7E04-F6C3578E952D}"/>
                </a:ext>
              </a:extLst>
            </p:cNvPr>
            <p:cNvSpPr/>
            <p:nvPr/>
          </p:nvSpPr>
          <p:spPr>
            <a:xfrm rot="10800000">
              <a:off x="5922638" y="3044975"/>
              <a:ext cx="338982" cy="338982"/>
            </a:xfrm>
            <a:prstGeom prst="ellipse">
              <a:avLst/>
            </a:prstGeom>
            <a:solidFill>
              <a:srgbClr val="CD9B6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17A4863-AB79-7082-CEDB-99943243D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93660" y="3122360"/>
              <a:ext cx="204680" cy="184212"/>
            </a:xfrm>
            <a:prstGeom prst="rect">
              <a:avLst/>
            </a:prstGeom>
          </p:spPr>
        </p:pic>
      </p:grpSp>
      <p:grpSp>
        <p:nvGrpSpPr>
          <p:cNvPr id="61" name="Группа 92">
            <a:extLst>
              <a:ext uri="{FF2B5EF4-FFF2-40B4-BE49-F238E27FC236}">
                <a16:creationId xmlns:a16="http://schemas.microsoft.com/office/drawing/2014/main" id="{8D41C05E-96E6-7088-B5A4-7E5C8E770364}"/>
              </a:ext>
            </a:extLst>
          </p:cNvPr>
          <p:cNvGrpSpPr/>
          <p:nvPr/>
        </p:nvGrpSpPr>
        <p:grpSpPr>
          <a:xfrm rot="10800000">
            <a:off x="163895" y="5208582"/>
            <a:ext cx="529966" cy="529969"/>
            <a:chOff x="5862685" y="2985019"/>
            <a:chExt cx="458888" cy="458891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71439EE4-FDED-AC9E-CA7F-C6F919B4F5FC}"/>
                </a:ext>
              </a:extLst>
            </p:cNvPr>
            <p:cNvSpPr/>
            <p:nvPr/>
          </p:nvSpPr>
          <p:spPr>
            <a:xfrm rot="10800000">
              <a:off x="5862685" y="2985022"/>
              <a:ext cx="458888" cy="45888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1651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948C1A56-444C-6FD0-25ED-811FEBA85531}"/>
                </a:ext>
              </a:extLst>
            </p:cNvPr>
            <p:cNvSpPr/>
            <p:nvPr/>
          </p:nvSpPr>
          <p:spPr>
            <a:xfrm rot="10800000">
              <a:off x="5862685" y="2985019"/>
              <a:ext cx="458888" cy="45888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712B401D-6125-9244-D070-63CBCEB320A5}"/>
                </a:ext>
              </a:extLst>
            </p:cNvPr>
            <p:cNvSpPr/>
            <p:nvPr/>
          </p:nvSpPr>
          <p:spPr>
            <a:xfrm rot="10800000">
              <a:off x="5922638" y="3044975"/>
              <a:ext cx="338982" cy="338982"/>
            </a:xfrm>
            <a:prstGeom prst="ellipse">
              <a:avLst/>
            </a:prstGeom>
            <a:solidFill>
              <a:srgbClr val="CD9B6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272EFD90-DE95-8C66-FD69-A32160126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93660" y="3122360"/>
              <a:ext cx="204680" cy="184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257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3D3D33C5-8263-40FF-B968-A6F7ADF018AC}"/>
              </a:ext>
            </a:extLst>
          </p:cNvPr>
          <p:cNvSpPr/>
          <p:nvPr/>
        </p:nvSpPr>
        <p:spPr>
          <a:xfrm>
            <a:off x="357631" y="1296522"/>
            <a:ext cx="1453707" cy="145210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254000"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3581160-9E20-46D3-A320-DFCB17C3C371}"/>
              </a:ext>
            </a:extLst>
          </p:cNvPr>
          <p:cNvSpPr/>
          <p:nvPr/>
        </p:nvSpPr>
        <p:spPr>
          <a:xfrm>
            <a:off x="297807" y="3207638"/>
            <a:ext cx="1513531" cy="145210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0"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495B26A-F9F0-4DEA-9430-A9DF3D9A69B9}"/>
              </a:ext>
            </a:extLst>
          </p:cNvPr>
          <p:cNvSpPr/>
          <p:nvPr/>
        </p:nvSpPr>
        <p:spPr>
          <a:xfrm>
            <a:off x="275863" y="5035993"/>
            <a:ext cx="1535475" cy="1452105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254000">
            <a:noFill/>
          </a:ln>
          <a:effectLst>
            <a:outerShdw blurRad="165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378C189-CF2C-47BB-B817-E65C0F79A503}"/>
              </a:ext>
            </a:extLst>
          </p:cNvPr>
          <p:cNvSpPr/>
          <p:nvPr/>
        </p:nvSpPr>
        <p:spPr>
          <a:xfrm>
            <a:off x="2589430" y="1901348"/>
            <a:ext cx="4415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Рабочее пространство, не требующее затрат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C356DC7-634D-476E-BA49-F48320DA5AE4}"/>
              </a:ext>
            </a:extLst>
          </p:cNvPr>
          <p:cNvSpPr/>
          <p:nvPr/>
        </p:nvSpPr>
        <p:spPr>
          <a:xfrm>
            <a:off x="2326445" y="3267683"/>
            <a:ext cx="661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E3427"/>
                </a:solidFill>
                <a:latin typeface="Circe Bold" panose="020B0602020203020203" pitchFamily="34" charset="-52"/>
              </a:rPr>
              <a:t>КОНФЕРЕНЦ-ЗАЛ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B1FBD6D-2455-4C4D-8441-F6F2EE2BD16A}"/>
              </a:ext>
            </a:extLst>
          </p:cNvPr>
          <p:cNvSpPr/>
          <p:nvPr/>
        </p:nvSpPr>
        <p:spPr>
          <a:xfrm>
            <a:off x="2316717" y="5238704"/>
            <a:ext cx="422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E3427"/>
                </a:solidFill>
                <a:latin typeface="Circe Bold" panose="020B0602020203020203" pitchFamily="34" charset="-52"/>
              </a:rPr>
              <a:t>ПЕРЕГОВОРНЫЕ КОМНАТЫ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24FB892-2773-4F70-9A3C-0515ED86A805}"/>
              </a:ext>
            </a:extLst>
          </p:cNvPr>
          <p:cNvSpPr/>
          <p:nvPr/>
        </p:nvSpPr>
        <p:spPr>
          <a:xfrm>
            <a:off x="2589429" y="2223025"/>
            <a:ext cx="6326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Работа в коллективе разносторонних профессий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0824264-F011-42B2-96CA-8D4B356D1520}"/>
              </a:ext>
            </a:extLst>
          </p:cNvPr>
          <p:cNvSpPr/>
          <p:nvPr/>
        </p:nvSpPr>
        <p:spPr>
          <a:xfrm>
            <a:off x="2589433" y="3676889"/>
            <a:ext cx="4090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Конгресс система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EE9265A-78B0-4825-97D8-6DA6C37BEBB1}"/>
              </a:ext>
            </a:extLst>
          </p:cNvPr>
          <p:cNvSpPr/>
          <p:nvPr/>
        </p:nvSpPr>
        <p:spPr>
          <a:xfrm>
            <a:off x="2589433" y="3977456"/>
            <a:ext cx="3746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Видеопроекторы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879F94F-C88E-4C64-9CD7-093E8A6D23F2}"/>
              </a:ext>
            </a:extLst>
          </p:cNvPr>
          <p:cNvSpPr/>
          <p:nvPr/>
        </p:nvSpPr>
        <p:spPr>
          <a:xfrm>
            <a:off x="2589433" y="4273878"/>
            <a:ext cx="3746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Система видеоконференцсвязи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F23F557-6F36-4AD7-A53E-75629CC27391}"/>
              </a:ext>
            </a:extLst>
          </p:cNvPr>
          <p:cNvSpPr/>
          <p:nvPr/>
        </p:nvSpPr>
        <p:spPr>
          <a:xfrm>
            <a:off x="2589433" y="5620848"/>
            <a:ext cx="4755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4 переговорные комнаты, 3 человека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8C42CC6-627A-4B04-A5B6-39CB1E033DDF}"/>
              </a:ext>
            </a:extLst>
          </p:cNvPr>
          <p:cNvSpPr/>
          <p:nvPr/>
        </p:nvSpPr>
        <p:spPr>
          <a:xfrm>
            <a:off x="2589432" y="5959657"/>
            <a:ext cx="5533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1 вместительная переговорная комната,  до 12 человек</a:t>
            </a:r>
          </a:p>
        </p:txBody>
      </p:sp>
      <p:sp>
        <p:nvSpPr>
          <p:cNvPr id="19" name="Текст 1">
            <a:extLst>
              <a:ext uri="{FF2B5EF4-FFF2-40B4-BE49-F238E27FC236}">
                <a16:creationId xmlns:a16="http://schemas.microsoft.com/office/drawing/2014/main" id="{C8BF0BE6-D178-4374-AAD4-3FAEBAA2338C}"/>
              </a:ext>
            </a:extLst>
          </p:cNvPr>
          <p:cNvSpPr txBox="1">
            <a:spLocks/>
          </p:cNvSpPr>
          <p:nvPr/>
        </p:nvSpPr>
        <p:spPr>
          <a:xfrm>
            <a:off x="297807" y="459897"/>
            <a:ext cx="4791307" cy="460375"/>
          </a:xfrm>
          <a:prstGeom prst="rect">
            <a:avLst/>
          </a:prstGeom>
        </p:spPr>
        <p:txBody>
          <a:bodyPr/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5E3427"/>
                </a:solidFill>
                <a:latin typeface="Circe Bold" panose="020B0602020203020203" pitchFamily="34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Помещения для бизнеса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D5EA33D-95A9-4BCC-A503-39293931B2A1}"/>
              </a:ext>
            </a:extLst>
          </p:cNvPr>
          <p:cNvSpPr/>
          <p:nvPr/>
        </p:nvSpPr>
        <p:spPr>
          <a:xfrm>
            <a:off x="2418948" y="1980478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6722CE3-2F8E-42DF-834B-F068FFE77281}"/>
              </a:ext>
            </a:extLst>
          </p:cNvPr>
          <p:cNvSpPr/>
          <p:nvPr/>
        </p:nvSpPr>
        <p:spPr>
          <a:xfrm>
            <a:off x="2418948" y="231039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410AEEB-7894-4A28-89D3-74182BA11FD5}"/>
              </a:ext>
            </a:extLst>
          </p:cNvPr>
          <p:cNvSpPr/>
          <p:nvPr/>
        </p:nvSpPr>
        <p:spPr>
          <a:xfrm>
            <a:off x="2418948" y="378298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858BF1-D4B0-40A3-8B3F-EF0296642A2A}"/>
              </a:ext>
            </a:extLst>
          </p:cNvPr>
          <p:cNvSpPr/>
          <p:nvPr/>
        </p:nvSpPr>
        <p:spPr>
          <a:xfrm>
            <a:off x="2418950" y="407196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F8EA45B-0944-42CA-B39D-B75B5ABF02CF}"/>
              </a:ext>
            </a:extLst>
          </p:cNvPr>
          <p:cNvSpPr/>
          <p:nvPr/>
        </p:nvSpPr>
        <p:spPr>
          <a:xfrm>
            <a:off x="2418949" y="4361413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1831EC1-C102-4390-A771-9B5C9360057D}"/>
              </a:ext>
            </a:extLst>
          </p:cNvPr>
          <p:cNvSpPr/>
          <p:nvPr/>
        </p:nvSpPr>
        <p:spPr>
          <a:xfrm>
            <a:off x="2418949" y="5719405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998F4F9-8F24-4480-9A74-571B7405093B}"/>
              </a:ext>
            </a:extLst>
          </p:cNvPr>
          <p:cNvSpPr/>
          <p:nvPr/>
        </p:nvSpPr>
        <p:spPr>
          <a:xfrm>
            <a:off x="2418948" y="6058964"/>
            <a:ext cx="100013" cy="100013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283F1DC-E996-4465-8562-8D8809F5E58F}"/>
              </a:ext>
            </a:extLst>
          </p:cNvPr>
          <p:cNvSpPr/>
          <p:nvPr/>
        </p:nvSpPr>
        <p:spPr>
          <a:xfrm>
            <a:off x="9488032" y="0"/>
            <a:ext cx="2703968" cy="685800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ADF52E4-8E9D-4373-9285-F826E6368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C7273BB-742B-466E-89F2-2142547067D1}"/>
              </a:ext>
            </a:extLst>
          </p:cNvPr>
          <p:cNvSpPr/>
          <p:nvPr/>
        </p:nvSpPr>
        <p:spPr>
          <a:xfrm>
            <a:off x="2316717" y="1505849"/>
            <a:ext cx="661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E3427"/>
                </a:solidFill>
                <a:latin typeface="Circe Bold" panose="020B0602020203020203" pitchFamily="34" charset="-52"/>
              </a:rPr>
              <a:t>КОВОРКИНГ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DAE49-CD90-4906-B81E-4FDD8DCBDA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655" y="2799492"/>
            <a:ext cx="1474386" cy="14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7636"/>
      </p:ext>
    </p:extLst>
  </p:cSld>
  <p:clrMapOvr>
    <a:masterClrMapping/>
  </p:clrMapOvr>
</p:sld>
</file>

<file path=ppt/theme/theme1.xml><?xml version="1.0" encoding="utf-8"?>
<a:theme xmlns:a="http://schemas.openxmlformats.org/drawingml/2006/main" name="Мой Бизне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10741</TotalTime>
  <Words>949</Words>
  <Application>Microsoft Office PowerPoint</Application>
  <PresentationFormat>Широкоэкранный</PresentationFormat>
  <Paragraphs>211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Circe Bold</vt:lpstr>
      <vt:lpstr>Circe Extra Bold</vt:lpstr>
      <vt:lpstr>Circe</vt:lpstr>
      <vt:lpstr>Calibri</vt:lpstr>
      <vt:lpstr>Circe Light</vt:lpstr>
      <vt:lpstr>Wingdings</vt:lpstr>
      <vt:lpstr>Calibri Light</vt:lpstr>
      <vt:lpstr>Arial</vt:lpstr>
      <vt:lpstr>Montserrat SemiBold</vt:lpstr>
      <vt:lpstr>Мой Бизнес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Сергеевна Медякова</dc:creator>
  <cp:lastModifiedBy>Бачуринская Анна Игоревна</cp:lastModifiedBy>
  <cp:revision>116</cp:revision>
  <dcterms:modified xsi:type="dcterms:W3CDTF">2022-11-02T10:10:42Z</dcterms:modified>
</cp:coreProperties>
</file>