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331" r:id="rId3"/>
    <p:sldId id="323" r:id="rId4"/>
    <p:sldId id="355" r:id="rId5"/>
    <p:sldId id="364" r:id="rId6"/>
    <p:sldId id="354" r:id="rId7"/>
    <p:sldId id="361" r:id="rId8"/>
    <p:sldId id="358" r:id="rId9"/>
    <p:sldId id="359" r:id="rId10"/>
    <p:sldId id="34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A3C3A-F165-4EE8-9B80-55F6498B2D68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83938-5718-4835-8FD3-A5B732021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5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C3F8F-4814-432F-8523-1F588B0003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3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5F7DB-E290-4A7D-8FD0-69FA68749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BF1194-9E68-4062-9836-11EBA448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E7BA0-4CC6-4B88-9FD9-DC51FA93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E1A6C-2708-4660-913A-05B96A43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9053CC-CC63-4008-86A2-EC330482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BB06A-74E0-42C2-ABB8-486F112F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7C3FD6-49E9-46A4-A00F-B00D7F50D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6A31F-B74A-44E9-AE7B-5A9F2735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AEBE1-8598-4473-9AB9-D80053BB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F762F-8FE1-4437-B154-0C753978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A5567A-EBA1-4A0D-B746-C4E9965D1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D0AD14-0D8F-4EB7-8A5A-184562EAE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CB0397-0159-4DF2-967A-00F6E0C2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892EF-D38D-4ADD-9CC6-F6D14745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EACF5C-3011-4F72-B4A0-42A3BFB5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9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11804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6E769-8D1E-46CC-A68F-49F64512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59771-0C66-4C92-B560-A5334652E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20714-8700-4B6E-A3B4-63ACDD64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D6123-A035-4EAC-AE4C-59D95F6F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02971-BDAE-4D90-A107-07D24540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7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905A3-71AD-4B99-ADE5-68BEEE14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3A51F9-4D33-4F60-9F5B-41A737308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6B9DB-AE9A-4A88-A641-E7813D18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9FB5E-5978-45C0-8F9C-79FBE891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43EDCA-EE08-42D6-B6B4-FBF03D39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6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15A3C-FC2C-4E26-8402-370FD1D0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14F2C-FC2B-418E-8AD2-F96B116D6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8606B9-EA8E-4A9D-9D1D-3E4A5E2E1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75B68-6644-4E65-80B0-9268692F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732A8F-578B-4087-92ED-AE5CE542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12C9D-770A-453D-AAB9-057D7545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1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E61DA-00DE-4EB8-B27E-12E36253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DF6977-5C26-4448-9AD8-39C04A99E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6834B1-4B97-4321-A0CA-14BFA782C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430CAD-9049-442C-B789-650C1AE4D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9B6A2F-ED58-41D3-A800-A41DA9532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D71D9E-7BEE-4ADF-AEA4-9D40C26A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62D3F1-BA39-47E9-A394-B09EC548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8BB944-69E6-47DE-86E7-70C57797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0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C9E15-3798-4D96-9299-3221E020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2A8014-D292-4A27-8135-77E819D7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071D72-9E58-44BC-86B3-F71D6CB0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B47DEC-96BF-4AB3-B758-A837E75C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C4D5EA-651A-43CF-B4CE-90075083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45B249-9647-41ED-99CC-D6327F04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6435FF-7A00-4846-8BC0-4EDA0648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C9051-6DBF-4AB1-A184-59248AA2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BE6E0-C31E-48D5-BF4A-0FAD2D4E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1DFE2D-5D70-4A86-BA05-D48B48896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5181A7-6634-4105-8C67-FAC3C196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EA30C1-AA10-4053-87CC-25F7D124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F5F09-0FE2-4210-88A5-2B696E38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5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356C-FA24-4F8A-B09B-BC8C28CD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EE4F23-B5ED-40F9-BAFF-A7E158C65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DCF12-4743-4F67-8F1A-74B4FF0AE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23538D-EB88-4660-B4A2-8462A4CB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3DEFFB-8284-4E83-8B0C-4D8AAA64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93962E-F490-49C7-8273-3D23031A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2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90CC8-BD00-48E0-A83E-23E4F437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0328AC-D6C1-4EAB-8FED-FE3307F27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2611F-1857-4C60-9C6E-54DEB13E3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AC0F-13BC-4206-8D59-59EDF8B32C9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F2E432-6D7B-4FF1-99DC-2F830A783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E5201-BC9C-45A5-8373-00BA1380E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D2AC-F533-4AE4-B137-738278D1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1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834A67-5282-441A-85F6-5CF2B126FC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825359"/>
            <a:ext cx="6931269" cy="12072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ЦЕНТР КОМПЕТЕНЦИЙ В СФЕРЕ</a:t>
            </a:r>
            <a:br>
              <a:rPr lang="en-US" sz="2400" dirty="0"/>
            </a:br>
            <a:r>
              <a:rPr lang="ru-RU" sz="2400" dirty="0"/>
              <a:t>СЕЛЬСКОХОЗЯЙСТВЕННОЙ</a:t>
            </a:r>
            <a:r>
              <a:rPr lang="en-US" sz="2400" dirty="0"/>
              <a:t> </a:t>
            </a:r>
            <a:r>
              <a:rPr lang="ru-RU" sz="2400" dirty="0"/>
              <a:t>КООПЕРАЦИИ </a:t>
            </a:r>
            <a:br>
              <a:rPr lang="en-US" sz="2400" dirty="0"/>
            </a:br>
            <a:r>
              <a:rPr lang="ru-RU" sz="2400" dirty="0"/>
              <a:t>И ПОДДЕРЖКИ ФЕРМЕРОВ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3130A4-CEEB-4EE7-ACBE-3226197B7CCB}"/>
              </a:ext>
            </a:extLst>
          </p:cNvPr>
          <p:cNvSpPr/>
          <p:nvPr/>
        </p:nvSpPr>
        <p:spPr>
          <a:xfrm>
            <a:off x="203200" y="4515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000" fontAlgn="b"/>
            <a:r>
              <a:rPr lang="ru-RU" dirty="0">
                <a:solidFill>
                  <a:srgbClr val="5E3427"/>
                </a:solidFill>
                <a:latin typeface="Circe" panose="020B0502020203020203" pitchFamily="34" charset="-52"/>
              </a:rPr>
              <a:t>www.mb38.ru</a:t>
            </a:r>
          </a:p>
          <a:p>
            <a:pPr marL="108000" fontAlgn="b"/>
            <a:r>
              <a:rPr lang="ru-RU" dirty="0">
                <a:solidFill>
                  <a:srgbClr val="5E3427"/>
                </a:solidFill>
                <a:latin typeface="Circe" panose="020B0502020203020203" pitchFamily="34" charset="-52"/>
              </a:rPr>
              <a:t>тел. (3952) 258-520 доб. 148, 149, 151;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6B97E6C-E493-48DD-8ED0-3E60958743A2}"/>
              </a:ext>
            </a:extLst>
          </p:cNvPr>
          <p:cNvCxnSpPr>
            <a:cxnSpLocks/>
          </p:cNvCxnSpPr>
          <p:nvPr/>
        </p:nvCxnSpPr>
        <p:spPr>
          <a:xfrm>
            <a:off x="371475" y="5676289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253054-6C7F-4634-8AF0-29EEB32C9DAB}"/>
              </a:ext>
            </a:extLst>
          </p:cNvPr>
          <p:cNvSpPr/>
          <p:nvPr/>
        </p:nvSpPr>
        <p:spPr>
          <a:xfrm>
            <a:off x="203200" y="584336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000" fontAlgn="b"/>
            <a:r>
              <a:rPr lang="ru-RU" sz="1600" dirty="0">
                <a:solidFill>
                  <a:srgbClr val="ED5539"/>
                </a:solidFill>
                <a:latin typeface="Circe" panose="020B0502020203020203" pitchFamily="34" charset="-52"/>
              </a:rPr>
              <a:t>Специалист: Ирина </a:t>
            </a:r>
            <a:r>
              <a:rPr lang="ru-RU" sz="1600" dirty="0" err="1">
                <a:solidFill>
                  <a:srgbClr val="ED5539"/>
                </a:solidFill>
                <a:latin typeface="Circe" panose="020B0502020203020203" pitchFamily="34" charset="-52"/>
              </a:rPr>
              <a:t>Ринчиновна</a:t>
            </a:r>
            <a:r>
              <a:rPr lang="ru-RU" sz="1600" dirty="0">
                <a:solidFill>
                  <a:srgbClr val="ED5539"/>
                </a:solidFill>
                <a:latin typeface="Circe" panose="020B0502020203020203" pitchFamily="34" charset="-52"/>
              </a:rPr>
              <a:t> Малакшинова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A59A86-BB57-49B9-A706-F412DE55F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2"/>
          <a:stretch/>
        </p:blipFill>
        <p:spPr>
          <a:xfrm>
            <a:off x="6603023" y="1595264"/>
            <a:ext cx="5588977" cy="52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D3ABB-6B42-4144-AA47-A2C27340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D460BE-8B75-4AA0-9D69-BA73AF8AF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8" y="192024"/>
            <a:ext cx="11183112" cy="65263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286B95-3DDC-4B55-92DD-219E575B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331804-E5B9-40AD-B430-77E44D5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7034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EF532B"/>
                </a:solidFill>
              </a:rPr>
              <a:t>Центр компетенций в сфере сельскохозяйственной </a:t>
            </a:r>
            <a:br>
              <a:rPr lang="ru-RU" sz="1800" b="1" dirty="0">
                <a:solidFill>
                  <a:srgbClr val="EF532B"/>
                </a:solidFill>
              </a:rPr>
            </a:br>
            <a:r>
              <a:rPr lang="ru-RU" sz="1800" b="1" dirty="0">
                <a:solidFill>
                  <a:srgbClr val="EF532B"/>
                </a:solidFill>
              </a:rPr>
              <a:t>потребительской кооперации и поддержки фермеров</a:t>
            </a:r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971D109-7481-45CA-B99F-DD1A35EEE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6379" y="963038"/>
            <a:ext cx="7891829" cy="5503064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Грант «Агротуризм» предоставляется на основании: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ru-RU" sz="2000" dirty="0">
                <a:solidFill>
                  <a:srgbClr val="002060"/>
                </a:solidFill>
              </a:rPr>
              <a:t>Приложения 12 к Государственной программе развития сельского хозяйства и регулирование рынков сельскохозяйственной продукции, сырья и продовольствия «Правила предоставления и распределения субсидий из федерального бюджета бюджетам субъектов Российской Федерации на развитие сельского туризма».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2. Приказа Минсельхоза России от 10.02.2022 № 68 «Об утверждении порядка проведения конкурсного отбора проектов развития сельского туризма, формы проекта развития сельского туризма, перечня документов для участия в конкурсном отборе проектов развития сельского туризма, требований к ним и форм их представления, требований к заявителям для участия в конкурсном отборе проектов развития сельского туризма, а также случаев и порядка внесения изменений в проект развития сельского туризма»</a:t>
            </a: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sz="2000" dirty="0">
                <a:solidFill>
                  <a:srgbClr val="0070C0"/>
                </a:solidFill>
              </a:rPr>
              <a:t>Приказа Минсельхоза России от 02.03.2022 № 116 «Об утверждении перечня целевых направлений расходования гранта «Агротуризм»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3DEFA-ECA9-495A-875C-3082DC9C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561F2A-CA15-43DF-BE72-32D7E49C3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187" y="391898"/>
            <a:ext cx="1396365" cy="643568"/>
          </a:xfrm>
          <a:prstGeom prst="rect">
            <a:avLst/>
          </a:prstGeom>
        </p:spPr>
      </p:pic>
      <p:pic>
        <p:nvPicPr>
          <p:cNvPr id="1026" name="Picture 2" descr="Министерство сельского хозяйства Российской Федерации — Википедия">
            <a:extLst>
              <a:ext uri="{FF2B5EF4-FFF2-40B4-BE49-F238E27FC236}">
                <a16:creationId xmlns:a16="http://schemas.microsoft.com/office/drawing/2014/main" id="{BB1DB2C9-CF95-4535-A051-554D9B518F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3" y="1048702"/>
            <a:ext cx="2275742" cy="147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8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86F99-EAC1-4028-971E-69F66E9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420360" cy="82232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EF532B"/>
                </a:solidFill>
              </a:rPr>
              <a:t>Центр компетенций в сфере сельскохозяйственной </a:t>
            </a:r>
            <a:br>
              <a:rPr lang="ru-RU" sz="1800" b="1" dirty="0">
                <a:solidFill>
                  <a:srgbClr val="EF532B"/>
                </a:solidFill>
              </a:rPr>
            </a:br>
            <a:r>
              <a:rPr lang="ru-RU" sz="1800" b="1" dirty="0">
                <a:solidFill>
                  <a:srgbClr val="EF532B"/>
                </a:solidFill>
              </a:rPr>
              <a:t>потребительской кооперации и поддержки фермеров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FE835A-D4A4-4F24-A5CB-D0320FEA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304"/>
            <a:ext cx="10515600" cy="4983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just">
              <a:buNone/>
            </a:pPr>
            <a:endParaRPr lang="ru-RU" sz="2000" b="0" i="0" u="none" strike="noStrike" baseline="0" dirty="0"/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049A2-D23E-42C5-A580-910386118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187" y="391898"/>
            <a:ext cx="1396365" cy="64356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D3BAB9-B8D0-4976-9665-5500E63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z="1400" b="1" smtClean="0">
                <a:solidFill>
                  <a:srgbClr val="EF532B"/>
                </a:solidFill>
              </a:rPr>
              <a:t>3</a:t>
            </a:fld>
            <a:endParaRPr lang="ru-RU" sz="1400" b="1" dirty="0">
              <a:solidFill>
                <a:srgbClr val="EF532B"/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825BF46-C007-4D82-A9FD-ABBC47371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34327"/>
              </p:ext>
            </p:extLst>
          </p:nvPr>
        </p:nvGraphicFramePr>
        <p:xfrm>
          <a:off x="979578" y="1711704"/>
          <a:ext cx="10648830" cy="43748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9064">
                  <a:extLst>
                    <a:ext uri="{9D8B030D-6E8A-4147-A177-3AD203B41FA5}">
                      <a16:colId xmlns:a16="http://schemas.microsoft.com/office/drawing/2014/main" val="4119737395"/>
                    </a:ext>
                  </a:extLst>
                </a:gridCol>
                <a:gridCol w="8479766">
                  <a:extLst>
                    <a:ext uri="{9D8B030D-6E8A-4147-A177-3AD203B41FA5}">
                      <a16:colId xmlns:a16="http://schemas.microsoft.com/office/drawing/2014/main" val="1047293685"/>
                    </a:ext>
                  </a:extLst>
                </a:gridCol>
              </a:tblGrid>
              <a:tr h="109188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Грант предоставляется заявителю по результатам конкурсного отбора </a:t>
                      </a: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финансовое обеспечение его затрат, связанных с реализацией проекта развития сельского туризма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4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Заявитель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сельскохозяйственный товаропроизводитель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 исключением ЛПХ), зарегистрированный и осуществляющий деятельность на сельской территории или на территории сельской агломерации субъекта Российской Федерации,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обязующийся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осуществлять деятельность в течение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5 лет на сельской территории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на территории сельской агломерации со дня получения гранта «Агротуризм» и достигнуть показателей деятельности, предусмотренных проектом развития сельского туризма;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01128"/>
                  </a:ext>
                </a:extLst>
              </a:tr>
              <a:tr h="631230">
                <a:tc>
                  <a:txBody>
                    <a:bodyPr/>
                    <a:lstStyle/>
                    <a:p>
                      <a:r>
                        <a:rPr lang="ru-RU" dirty="0"/>
                        <a:t>Проводит отбор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МСХ России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1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освоения средств гранта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18 месяцев со дня получения указанных средств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20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78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331804-E5B9-40AD-B430-77E44D5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708" y="365125"/>
            <a:ext cx="4179252" cy="387483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EF532B"/>
                </a:solidFill>
              </a:rPr>
              <a:t>Центр компетенций в сфере сельскохозяйственной </a:t>
            </a:r>
            <a:br>
              <a:rPr lang="ru-RU" sz="1600" b="1" dirty="0">
                <a:solidFill>
                  <a:srgbClr val="EF532B"/>
                </a:solidFill>
              </a:rPr>
            </a:br>
            <a:r>
              <a:rPr lang="ru-RU" sz="1600" b="1" dirty="0">
                <a:solidFill>
                  <a:srgbClr val="EF532B"/>
                </a:solidFill>
              </a:rPr>
              <a:t>потребительской кооперации и поддержки фермеров</a:t>
            </a:r>
            <a:endParaRPr lang="ru-RU" sz="1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971D109-7481-45CA-B99F-DD1A35EEE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6379" y="963038"/>
            <a:ext cx="7891829" cy="1446151"/>
          </a:xfrm>
        </p:spPr>
        <p:txBody>
          <a:bodyPr anchor="ctr">
            <a:normAutofit fontScale="85000" lnSpcReduction="20000"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Приказ Минсельхоза России от 10.02.2022 № 68 «Об утверждении порядка проведения конкурсного отбора проектов развития сельского туризма, формы проекта развития сельского туризма, перечня документов для участия в конкурсном отборе проектов развития сельского туризма, требований к ним и форм их представления, требований к заявителям для участия в конкурсном отборе проектов развития сельского туризма, а также случаев и порядка внесения изменений в проект развития сельского туризма»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3DEFA-ECA9-495A-875C-3082DC9C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561F2A-CA15-43DF-BE72-32D7E49C3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187" y="391898"/>
            <a:ext cx="1396365" cy="643568"/>
          </a:xfrm>
          <a:prstGeom prst="rect">
            <a:avLst/>
          </a:prstGeom>
        </p:spPr>
      </p:pic>
      <p:pic>
        <p:nvPicPr>
          <p:cNvPr id="1026" name="Picture 2" descr="Министерство сельского хозяйства Российской Федерации — Википедия">
            <a:extLst>
              <a:ext uri="{FF2B5EF4-FFF2-40B4-BE49-F238E27FC236}">
                <a16:creationId xmlns:a16="http://schemas.microsoft.com/office/drawing/2014/main" id="{BB1DB2C9-CF95-4535-A051-554D9B518F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3" y="1048702"/>
            <a:ext cx="2275742" cy="147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D13545AA-841F-4D36-B64B-6A90D381D6EB}"/>
              </a:ext>
            </a:extLst>
          </p:cNvPr>
          <p:cNvGraphicFramePr>
            <a:graphicFrameLocks noGrp="1"/>
          </p:cNvGraphicFramePr>
          <p:nvPr/>
        </p:nvGraphicFramePr>
        <p:xfrm>
          <a:off x="243192" y="2619619"/>
          <a:ext cx="11735448" cy="4072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9288">
                  <a:extLst>
                    <a:ext uri="{9D8B030D-6E8A-4147-A177-3AD203B41FA5}">
                      <a16:colId xmlns:a16="http://schemas.microsoft.com/office/drawing/2014/main" val="758946427"/>
                    </a:ext>
                  </a:extLst>
                </a:gridCol>
                <a:gridCol w="9032240">
                  <a:extLst>
                    <a:ext uri="{9D8B030D-6E8A-4147-A177-3AD203B41FA5}">
                      <a16:colId xmlns:a16="http://schemas.microsoft.com/office/drawing/2014/main" val="3566900525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1777391601"/>
                    </a:ext>
                  </a:extLst>
                </a:gridCol>
              </a:tblGrid>
              <a:tr h="3264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№ </a:t>
                      </a:r>
                      <a:r>
                        <a:rPr lang="ru-RU" sz="1600" dirty="0" err="1"/>
                        <a:t>п.п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Исполнитель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06651"/>
                  </a:ext>
                </a:extLst>
              </a:tr>
              <a:tr h="326404">
                <a:tc>
                  <a:txBody>
                    <a:bodyPr/>
                    <a:lstStyle/>
                    <a:p>
                      <a:r>
                        <a:rPr lang="ru-RU" sz="1500" dirty="0"/>
                        <a:t>1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Копии документов на земельный участок, подтверждающий право собственности и (или) иное право пользования заявителя на срок не менее 5 лет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Заявитель </a:t>
                      </a:r>
                      <a:r>
                        <a:rPr lang="ru-RU" sz="1500" dirty="0"/>
                        <a:t>– выписка из ЕГРН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99745"/>
                  </a:ext>
                </a:extLst>
              </a:tr>
              <a:tr h="326404">
                <a:tc>
                  <a:txBody>
                    <a:bodyPr/>
                    <a:lstStyle/>
                    <a:p>
                      <a:r>
                        <a:rPr lang="ru-RU" sz="1500" dirty="0"/>
                        <a:t>2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согласие заявителя на проведение проверок МСХ Иркутской области и органом </a:t>
                      </a:r>
                      <a:r>
                        <a:rPr lang="ru-RU" sz="1500" dirty="0" err="1"/>
                        <a:t>госфинконтроля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заявитель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06660"/>
                  </a:ext>
                </a:extLst>
              </a:tr>
              <a:tr h="326404">
                <a:tc>
                  <a:txBody>
                    <a:bodyPr/>
                    <a:lstStyle/>
                    <a:p>
                      <a:r>
                        <a:rPr lang="ru-RU" sz="1500" dirty="0"/>
                        <a:t>3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Сведения о заявителе: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заявитель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67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выписка из ЕГРЮЛ или ЕГРИП с основным видом деятельности «растениеводство и животноводство, охота и предоставление соотв. услуг в этих областях (код 01 по ОКВЭД 02)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085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выписка из ЕГРЮЛ для СПоК  с основным видом деятельности «производство пищевых продуктов (код 10 по ОКВЭД 2)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235875"/>
                  </a:ext>
                </a:extLst>
              </a:tr>
              <a:tr h="326404">
                <a:tc>
                  <a:txBody>
                    <a:bodyPr/>
                    <a:lstStyle/>
                    <a:p>
                      <a:r>
                        <a:rPr lang="ru-RU" sz="1500" dirty="0"/>
                        <a:t>4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справка налогового органа об отсутствии у заявителя на 1 число месяца, предшествующего дате подачи документов в МСХ Иркутской области для участия в отборе 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заявитель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045150"/>
                  </a:ext>
                </a:extLst>
              </a:tr>
              <a:tr h="326404">
                <a:tc>
                  <a:txBody>
                    <a:bodyPr/>
                    <a:lstStyle/>
                    <a:p>
                      <a:r>
                        <a:rPr lang="ru-RU" sz="1500" dirty="0"/>
                        <a:t>5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копия утвержденной ПСД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заявитель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11752"/>
                  </a:ext>
                </a:extLst>
              </a:tr>
              <a:tr h="316621">
                <a:tc>
                  <a:txBody>
                    <a:bodyPr/>
                    <a:lstStyle/>
                    <a:p>
                      <a:r>
                        <a:rPr lang="ru-RU" sz="1500" dirty="0"/>
                        <a:t>6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копия заключения госэкспертизы проектной документации и результатов инженерных изысканий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заявитель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43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6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86F99-EAC1-4028-971E-69F66E9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420360" cy="82232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EF532B"/>
                </a:solidFill>
              </a:rPr>
              <a:t>Центр компетенций в сфере сельскохозяйственной </a:t>
            </a:r>
            <a:br>
              <a:rPr lang="ru-RU" sz="1800" b="1" dirty="0">
                <a:solidFill>
                  <a:srgbClr val="EF532B"/>
                </a:solidFill>
              </a:rPr>
            </a:br>
            <a:r>
              <a:rPr lang="ru-RU" sz="1800" b="1" dirty="0">
                <a:solidFill>
                  <a:srgbClr val="EF532B"/>
                </a:solidFill>
              </a:rPr>
              <a:t>потребительской кооперации и поддержки фермеров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FE835A-D4A4-4F24-A5CB-D0320FEA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304"/>
            <a:ext cx="10515600" cy="4983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just">
              <a:buNone/>
            </a:pPr>
            <a:endParaRPr lang="ru-RU" sz="2000" b="0" i="0" u="none" strike="noStrike" baseline="0" dirty="0"/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049A2-D23E-42C5-A580-910386118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187" y="391898"/>
            <a:ext cx="1396365" cy="643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F9C075-EE46-4E26-A4C3-D3D3E3FDD349}"/>
              </a:ext>
            </a:extLst>
          </p:cNvPr>
          <p:cNvSpPr txBox="1"/>
          <p:nvPr/>
        </p:nvSpPr>
        <p:spPr>
          <a:xfrm>
            <a:off x="4235966" y="1173881"/>
            <a:ext cx="741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Услуги ЦКСХ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 подготовке проекта развития сельского туризма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D3BAB9-B8D0-4976-9665-5500E63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z="1400" b="1" smtClean="0">
                <a:solidFill>
                  <a:srgbClr val="EF532B"/>
                </a:solidFill>
              </a:rPr>
              <a:t>5</a:t>
            </a:fld>
            <a:endParaRPr lang="ru-RU" sz="1400" b="1" dirty="0">
              <a:solidFill>
                <a:srgbClr val="EF532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C3B28-78BA-4E60-AA14-2C14D5E50C81}"/>
              </a:ext>
            </a:extLst>
          </p:cNvPr>
          <p:cNvSpPr txBox="1"/>
          <p:nvPr/>
        </p:nvSpPr>
        <p:spPr>
          <a:xfrm>
            <a:off x="4331223" y="2386011"/>
            <a:ext cx="69710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Порядок оказания услуги</a:t>
            </a:r>
          </a:p>
          <a:p>
            <a:pPr marL="342900" indent="-342900">
              <a:buAutoNum type="arabicPeriod"/>
            </a:pPr>
            <a:r>
              <a:rPr lang="ru-RU" dirty="0"/>
              <a:t>Анкетирование: о предприятии, сельскохозяйственном производстве, туризме на своей территории, планируемых мероприятиях в сельском туризме.</a:t>
            </a:r>
          </a:p>
          <a:p>
            <a:pPr marL="342900" indent="-342900">
              <a:buAutoNum type="arabicPeriod"/>
            </a:pPr>
            <a:r>
              <a:rPr lang="ru-RU" dirty="0"/>
              <a:t>Предоставление отчета о ФЭО товаропроизводителей АПК или отчета по форме 1-ИП (КФХ) за предыдущий год</a:t>
            </a:r>
          </a:p>
          <a:p>
            <a:pPr marL="342900" indent="-342900">
              <a:buAutoNum type="arabicPeriod"/>
            </a:pPr>
            <a:r>
              <a:rPr lang="ru-RU" dirty="0"/>
              <a:t>Собеседование</a:t>
            </a:r>
          </a:p>
          <a:p>
            <a:pPr marL="342900" indent="-342900">
              <a:buAutoNum type="arabicPeriod"/>
            </a:pPr>
            <a:r>
              <a:rPr lang="ru-RU" dirty="0"/>
              <a:t>Согласование плана расходов, доли участия в реализации проекта,</a:t>
            </a:r>
          </a:p>
          <a:p>
            <a:pPr marL="342900" indent="-342900">
              <a:buAutoNum type="arabicPeriod"/>
            </a:pPr>
            <a:r>
              <a:rPr lang="ru-RU" dirty="0"/>
              <a:t>Предоставление доп. документов</a:t>
            </a:r>
          </a:p>
          <a:p>
            <a:pPr marL="342900" indent="-342900">
              <a:buAutoNum type="arabicPeriod"/>
            </a:pPr>
            <a:r>
              <a:rPr lang="ru-RU" dirty="0"/>
              <a:t>Проведение расчетов</a:t>
            </a:r>
          </a:p>
          <a:p>
            <a:pPr marL="342900" indent="-342900">
              <a:buAutoNum type="arabicPeriod"/>
            </a:pPr>
            <a:r>
              <a:rPr lang="ru-RU" dirty="0"/>
              <a:t>Обсуждение итогов расчетов</a:t>
            </a:r>
          </a:p>
          <a:p>
            <a:pPr marL="342900" indent="-342900">
              <a:buAutoNum type="arabicPeriod"/>
            </a:pPr>
            <a:r>
              <a:rPr lang="ru-RU" dirty="0"/>
              <a:t>Подготовка пакета документов</a:t>
            </a:r>
            <a:r>
              <a:rPr lang="en-US" dirty="0"/>
              <a:t> </a:t>
            </a:r>
            <a:r>
              <a:rPr lang="ru-RU" dirty="0"/>
              <a:t>на конкурсный отбор.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CEB1B0-9828-49DE-899D-52BEDD0B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72" y="1452514"/>
            <a:ext cx="3672344" cy="2443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52B9C9-9162-4E56-AEE6-33769A0FF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04" y="4257040"/>
            <a:ext cx="3722885" cy="22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9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331804-E5B9-40AD-B430-77E44D5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256212" cy="467995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EF532B"/>
                </a:solidFill>
              </a:rPr>
              <a:t>Центр компетенций в сфере сельскохозяйственной </a:t>
            </a:r>
            <a:br>
              <a:rPr lang="ru-RU" sz="1600" b="1" dirty="0">
                <a:solidFill>
                  <a:srgbClr val="EF532B"/>
                </a:solidFill>
              </a:rPr>
            </a:br>
            <a:r>
              <a:rPr lang="ru-RU" sz="1600" b="1" dirty="0">
                <a:solidFill>
                  <a:srgbClr val="EF532B"/>
                </a:solidFill>
              </a:rPr>
              <a:t>потребительской кооперации и поддержки фермеров</a:t>
            </a:r>
            <a:endParaRPr lang="ru-RU" sz="1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971D109-7481-45CA-B99F-DD1A35EEE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86112"/>
            <a:ext cx="7873137" cy="346299"/>
          </a:xfrm>
        </p:spPr>
        <p:txBody>
          <a:bodyPr anchor="t">
            <a:normAutofit fontScale="92500" lnSpcReduction="2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ПРИМЕРНЫЙ ПЛАН МЕРОПРИЯТИЙ ОТ ИДЕИ ДО ПРОЕКТА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3DEFA-ECA9-495A-875C-3082DC9C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t>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561F2A-CA15-43DF-BE72-32D7E49C3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8275" y="277338"/>
            <a:ext cx="1396365" cy="643568"/>
          </a:xfrm>
          <a:prstGeom prst="rect">
            <a:avLst/>
          </a:prstGeom>
        </p:spPr>
      </p:pic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6F6FAB44-D8C4-4EB2-A54E-11AFB8DC0F49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222796" y="1348376"/>
          <a:ext cx="11746408" cy="52971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58174">
                  <a:extLst>
                    <a:ext uri="{9D8B030D-6E8A-4147-A177-3AD203B41FA5}">
                      <a16:colId xmlns:a16="http://schemas.microsoft.com/office/drawing/2014/main" val="3318177055"/>
                    </a:ext>
                  </a:extLst>
                </a:gridCol>
                <a:gridCol w="867650">
                  <a:extLst>
                    <a:ext uri="{9D8B030D-6E8A-4147-A177-3AD203B41FA5}">
                      <a16:colId xmlns:a16="http://schemas.microsoft.com/office/drawing/2014/main" val="912979688"/>
                    </a:ext>
                  </a:extLst>
                </a:gridCol>
                <a:gridCol w="790073">
                  <a:extLst>
                    <a:ext uri="{9D8B030D-6E8A-4147-A177-3AD203B41FA5}">
                      <a16:colId xmlns:a16="http://schemas.microsoft.com/office/drawing/2014/main" val="320454990"/>
                    </a:ext>
                  </a:extLst>
                </a:gridCol>
                <a:gridCol w="790073">
                  <a:extLst>
                    <a:ext uri="{9D8B030D-6E8A-4147-A177-3AD203B41FA5}">
                      <a16:colId xmlns:a16="http://schemas.microsoft.com/office/drawing/2014/main" val="1194472612"/>
                    </a:ext>
                  </a:extLst>
                </a:gridCol>
                <a:gridCol w="790073">
                  <a:extLst>
                    <a:ext uri="{9D8B030D-6E8A-4147-A177-3AD203B41FA5}">
                      <a16:colId xmlns:a16="http://schemas.microsoft.com/office/drawing/2014/main" val="286925676"/>
                    </a:ext>
                  </a:extLst>
                </a:gridCol>
                <a:gridCol w="790073">
                  <a:extLst>
                    <a:ext uri="{9D8B030D-6E8A-4147-A177-3AD203B41FA5}">
                      <a16:colId xmlns:a16="http://schemas.microsoft.com/office/drawing/2014/main" val="1760959179"/>
                    </a:ext>
                  </a:extLst>
                </a:gridCol>
                <a:gridCol w="790073">
                  <a:extLst>
                    <a:ext uri="{9D8B030D-6E8A-4147-A177-3AD203B41FA5}">
                      <a16:colId xmlns:a16="http://schemas.microsoft.com/office/drawing/2014/main" val="831675895"/>
                    </a:ext>
                  </a:extLst>
                </a:gridCol>
                <a:gridCol w="790073">
                  <a:extLst>
                    <a:ext uri="{9D8B030D-6E8A-4147-A177-3AD203B41FA5}">
                      <a16:colId xmlns:a16="http://schemas.microsoft.com/office/drawing/2014/main" val="1668882645"/>
                    </a:ext>
                  </a:extLst>
                </a:gridCol>
                <a:gridCol w="790073">
                  <a:extLst>
                    <a:ext uri="{9D8B030D-6E8A-4147-A177-3AD203B41FA5}">
                      <a16:colId xmlns:a16="http://schemas.microsoft.com/office/drawing/2014/main" val="3914172917"/>
                    </a:ext>
                  </a:extLst>
                </a:gridCol>
                <a:gridCol w="790073">
                  <a:extLst>
                    <a:ext uri="{9D8B030D-6E8A-4147-A177-3AD203B41FA5}">
                      <a16:colId xmlns:a16="http://schemas.microsoft.com/office/drawing/2014/main" val="557150222"/>
                    </a:ext>
                  </a:extLst>
                </a:gridCol>
              </a:tblGrid>
              <a:tr h="37286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ед. изм.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факт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ожид</a:t>
                      </a:r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520575"/>
                  </a:ext>
                </a:extLst>
              </a:tr>
              <a:tr h="247720"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452874"/>
                  </a:ext>
                </a:extLst>
              </a:tr>
              <a:tr h="3064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Поголовье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КРС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гол.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95787819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 том числе коров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гол.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00504825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Поголовье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лошадей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гол.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0176272"/>
                  </a:ext>
                </a:extLst>
              </a:tr>
              <a:tr h="312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 том числе конематок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гол.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6776953"/>
                  </a:ext>
                </a:extLst>
              </a:tr>
              <a:tr h="486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объем реализации сельскохозяйственной продукции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тыс. рублей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09042956"/>
                  </a:ext>
                </a:extLst>
              </a:tr>
              <a:tr h="314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мясо КРС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ц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2,5</a:t>
                      </a:r>
                      <a:endParaRPr lang="ru-RU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2,8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3,0</a:t>
                      </a:r>
                      <a:endParaRPr lang="ru-RU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3,5</a:t>
                      </a:r>
                      <a:endParaRPr lang="ru-RU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22,9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20,7</a:t>
                      </a:r>
                      <a:endParaRPr lang="ru-RU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27,0</a:t>
                      </a:r>
                      <a:endParaRPr lang="ru-RU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5190815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жеребчики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гол.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62525331"/>
                  </a:ext>
                </a:extLst>
              </a:tr>
              <a:tr h="3020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производство молока кобыльего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тонн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44556580"/>
                  </a:ext>
                </a:extLst>
              </a:tr>
              <a:tr h="486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объем реализации сельскохозяйственной продукции, всего 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тыс. рублей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497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646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789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889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989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17650785"/>
                  </a:ext>
                </a:extLst>
              </a:tr>
              <a:tr h="486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r>
                        <a:rPr lang="ru-RU" sz="1600" b="0" u="none" strike="noStrike" kern="1200" dirty="0" err="1">
                          <a:solidFill>
                            <a:srgbClr val="000000"/>
                          </a:solidFill>
                          <a:effectLst/>
                        </a:rPr>
                        <a:t>реднегодовой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 прирост выручки от реализации сельскохозяйственной продукции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3,27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29,11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25,00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20,00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16,67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14,29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39415525"/>
                  </a:ext>
                </a:extLst>
              </a:tr>
              <a:tr h="486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объем реализации от предоставления средств размещения, развлекательных услуг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тыс. </a:t>
                      </a:r>
                      <a:endParaRPr lang="en-US" sz="16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рублей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162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4439624"/>
                  </a:ext>
                </a:extLst>
              </a:tr>
              <a:tr h="486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доля реализации от предоставления услуг по размещению гостей, развлекательных услуг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364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9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86F99-EAC1-4028-971E-69F66E9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420360" cy="82232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EF532B"/>
                </a:solidFill>
              </a:rPr>
              <a:t>Центр компетенций в сфере сельскохозяйственной </a:t>
            </a:r>
            <a:br>
              <a:rPr lang="ru-RU" sz="1800" b="1" dirty="0">
                <a:solidFill>
                  <a:srgbClr val="EF532B"/>
                </a:solidFill>
              </a:rPr>
            </a:br>
            <a:r>
              <a:rPr lang="ru-RU" sz="1800" b="1" dirty="0">
                <a:solidFill>
                  <a:srgbClr val="EF532B"/>
                </a:solidFill>
              </a:rPr>
              <a:t>потребительской кооперации и поддержки фермеров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FE835A-D4A4-4F24-A5CB-D0320FEA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304"/>
            <a:ext cx="7339149" cy="4983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Расчет затрат и выручки от операционной деятельности </a:t>
            </a:r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049A2-D23E-42C5-A580-910386118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187" y="391898"/>
            <a:ext cx="1396365" cy="643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F9C075-EE46-4E26-A4C3-D3D3E3FDD349}"/>
              </a:ext>
            </a:extLst>
          </p:cNvPr>
          <p:cNvSpPr txBox="1"/>
          <p:nvPr/>
        </p:nvSpPr>
        <p:spPr>
          <a:xfrm>
            <a:off x="374904" y="1271016"/>
            <a:ext cx="6117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Проект развития сельского туризма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D3BAB9-B8D0-4976-9665-5500E63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z="1400" b="1" smtClean="0">
                <a:solidFill>
                  <a:srgbClr val="EF532B"/>
                </a:solidFill>
              </a:rPr>
              <a:t>7</a:t>
            </a:fld>
            <a:endParaRPr lang="ru-RU" sz="1400" b="1" dirty="0">
              <a:solidFill>
                <a:srgbClr val="EF532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C3B28-78BA-4E60-AA14-2C14D5E50C81}"/>
              </a:ext>
            </a:extLst>
          </p:cNvPr>
          <p:cNvSpPr txBox="1"/>
          <p:nvPr/>
        </p:nvSpPr>
        <p:spPr>
          <a:xfrm>
            <a:off x="838200" y="2360737"/>
            <a:ext cx="7572103" cy="2916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/>
              <a:t>От производства сельскохозяйственной продукции </a:t>
            </a:r>
          </a:p>
          <a:p>
            <a:pPr>
              <a:lnSpc>
                <a:spcPct val="150000"/>
              </a:lnSpc>
            </a:pPr>
            <a:r>
              <a:rPr lang="ru-RU" dirty="0"/>
              <a:t>(животноводство – оборот стада, растениеводство – план севооборота)</a:t>
            </a:r>
          </a:p>
          <a:p>
            <a:pPr>
              <a:lnSpc>
                <a:spcPct val="150000"/>
              </a:lnSpc>
            </a:pPr>
            <a:r>
              <a:rPr lang="ru-RU" dirty="0"/>
              <a:t>2) От производства нового вида продукции (кобыльего молока)</a:t>
            </a:r>
          </a:p>
          <a:p>
            <a:pPr>
              <a:lnSpc>
                <a:spcPct val="150000"/>
              </a:lnSpc>
            </a:pPr>
            <a:r>
              <a:rPr lang="ru-RU" dirty="0"/>
              <a:t>3) От оказания услуг по размещению гостей</a:t>
            </a:r>
          </a:p>
          <a:p>
            <a:pPr>
              <a:lnSpc>
                <a:spcPct val="150000"/>
              </a:lnSpc>
            </a:pPr>
            <a:r>
              <a:rPr lang="ru-RU" dirty="0"/>
              <a:t>4) От оказания услуг питания гостей</a:t>
            </a:r>
          </a:p>
          <a:p>
            <a:pPr>
              <a:lnSpc>
                <a:spcPct val="150000"/>
              </a:lnSpc>
            </a:pPr>
            <a:r>
              <a:rPr lang="ru-RU" dirty="0"/>
              <a:t>5) От оказания экскурсионных, развлекательных услуг.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ru-RU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6BAA41-4C00-48CE-BD84-4FC87451A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32" y="3429001"/>
            <a:ext cx="4630771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5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331804-E5B9-40AD-B430-77E44D5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256212" cy="467995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EF532B"/>
                </a:solidFill>
              </a:rPr>
              <a:t>Центр компетенций в сфере сельскохозяйственной </a:t>
            </a:r>
            <a:br>
              <a:rPr lang="ru-RU" sz="1600" b="1" dirty="0">
                <a:solidFill>
                  <a:srgbClr val="EF532B"/>
                </a:solidFill>
              </a:rPr>
            </a:br>
            <a:r>
              <a:rPr lang="ru-RU" sz="1600" b="1" dirty="0">
                <a:solidFill>
                  <a:srgbClr val="EF532B"/>
                </a:solidFill>
              </a:rPr>
              <a:t>потребительской кооперации и поддержки фермеров</a:t>
            </a:r>
            <a:endParaRPr lang="ru-RU" sz="1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971D109-7481-45CA-B99F-DD1A35EEE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986112"/>
            <a:ext cx="5906452" cy="680128"/>
          </a:xfrm>
        </p:spPr>
        <p:txBody>
          <a:bodyPr anchor="t">
            <a:normAutofit fontScale="85000" lnSpcReduction="1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ПРИМЕРНЫЙ РАСЧЕТ ВЫРУЧКИ ОТ РЕАЛИЗАЦИИ УСЛУГИ ПО РАЗМЕЩЕНИЮ ГОСТЕЙ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3DEFA-ECA9-495A-875C-3082DC9C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t>8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561F2A-CA15-43DF-BE72-32D7E49C3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8275" y="277338"/>
            <a:ext cx="1396365" cy="643568"/>
          </a:xfrm>
          <a:prstGeom prst="rect">
            <a:avLst/>
          </a:prstGeom>
        </p:spPr>
      </p:pic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6F6FAB44-D8C4-4EB2-A54E-11AFB8DC0F49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274320" y="1900065"/>
          <a:ext cx="11450321" cy="468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465">
                  <a:extLst>
                    <a:ext uri="{9D8B030D-6E8A-4147-A177-3AD203B41FA5}">
                      <a16:colId xmlns:a16="http://schemas.microsoft.com/office/drawing/2014/main" val="3318177055"/>
                    </a:ext>
                  </a:extLst>
                </a:gridCol>
                <a:gridCol w="1056136">
                  <a:extLst>
                    <a:ext uri="{9D8B030D-6E8A-4147-A177-3AD203B41FA5}">
                      <a16:colId xmlns:a16="http://schemas.microsoft.com/office/drawing/2014/main" val="912979688"/>
                    </a:ext>
                  </a:extLst>
                </a:gridCol>
                <a:gridCol w="867125">
                  <a:extLst>
                    <a:ext uri="{9D8B030D-6E8A-4147-A177-3AD203B41FA5}">
                      <a16:colId xmlns:a16="http://schemas.microsoft.com/office/drawing/2014/main" val="2161193916"/>
                    </a:ext>
                  </a:extLst>
                </a:gridCol>
                <a:gridCol w="867125">
                  <a:extLst>
                    <a:ext uri="{9D8B030D-6E8A-4147-A177-3AD203B41FA5}">
                      <a16:colId xmlns:a16="http://schemas.microsoft.com/office/drawing/2014/main" val="1760959179"/>
                    </a:ext>
                  </a:extLst>
                </a:gridCol>
                <a:gridCol w="954999">
                  <a:extLst>
                    <a:ext uri="{9D8B030D-6E8A-4147-A177-3AD203B41FA5}">
                      <a16:colId xmlns:a16="http://schemas.microsoft.com/office/drawing/2014/main" val="831675895"/>
                    </a:ext>
                  </a:extLst>
                </a:gridCol>
                <a:gridCol w="880389">
                  <a:extLst>
                    <a:ext uri="{9D8B030D-6E8A-4147-A177-3AD203B41FA5}">
                      <a16:colId xmlns:a16="http://schemas.microsoft.com/office/drawing/2014/main" val="1668882645"/>
                    </a:ext>
                  </a:extLst>
                </a:gridCol>
                <a:gridCol w="716249">
                  <a:extLst>
                    <a:ext uri="{9D8B030D-6E8A-4147-A177-3AD203B41FA5}">
                      <a16:colId xmlns:a16="http://schemas.microsoft.com/office/drawing/2014/main" val="3914172917"/>
                    </a:ext>
                  </a:extLst>
                </a:gridCol>
                <a:gridCol w="850833">
                  <a:extLst>
                    <a:ext uri="{9D8B030D-6E8A-4147-A177-3AD203B41FA5}">
                      <a16:colId xmlns:a16="http://schemas.microsoft.com/office/drawing/2014/main" val="557150222"/>
                    </a:ext>
                  </a:extLst>
                </a:gridCol>
              </a:tblGrid>
              <a:tr h="53022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ожид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520575"/>
                  </a:ext>
                </a:extLst>
              </a:tr>
              <a:tr h="347584"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452874"/>
                  </a:ext>
                </a:extLst>
              </a:tr>
              <a:tr h="435743">
                <a:tc>
                  <a:txBody>
                    <a:bodyPr/>
                    <a:lstStyle/>
                    <a:p>
                      <a:pPr marL="0" indent="352425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гостей одновременного пребывания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5787819"/>
                  </a:ext>
                </a:extLst>
              </a:tr>
              <a:tr h="414195">
                <a:tc>
                  <a:txBody>
                    <a:bodyPr/>
                    <a:lstStyle/>
                    <a:p>
                      <a:pPr marL="0" indent="352425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дней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дней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504825"/>
                  </a:ext>
                </a:extLst>
              </a:tr>
              <a:tr h="475557">
                <a:tc>
                  <a:txBody>
                    <a:bodyPr/>
                    <a:lstStyle/>
                    <a:p>
                      <a:pPr marL="0" indent="352425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дней в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дней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0176272"/>
                  </a:ext>
                </a:extLst>
              </a:tr>
              <a:tr h="444876">
                <a:tc>
                  <a:txBody>
                    <a:bodyPr/>
                    <a:lstStyle/>
                    <a:p>
                      <a:pPr marL="0" indent="352425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гостей в течение 1 года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776953"/>
                  </a:ext>
                </a:extLst>
              </a:tr>
              <a:tr h="599967">
                <a:tc>
                  <a:txBody>
                    <a:bodyPr/>
                    <a:lstStyle/>
                    <a:p>
                      <a:pPr marL="0" indent="352425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размещения в 1 сутки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042956"/>
                  </a:ext>
                </a:extLst>
              </a:tr>
              <a:tr h="446754">
                <a:tc>
                  <a:txBody>
                    <a:bodyPr/>
                    <a:lstStyle/>
                    <a:p>
                      <a:pPr marL="0" indent="352425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 от размещения гостей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руб.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3 960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190815"/>
                  </a:ext>
                </a:extLst>
              </a:tr>
              <a:tr h="376456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2525331"/>
                  </a:ext>
                </a:extLst>
              </a:tr>
              <a:tr h="609242">
                <a:tc>
                  <a:txBody>
                    <a:bodyPr/>
                    <a:lstStyle/>
                    <a:p>
                      <a:pPr marL="0" indent="352425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 от реализации сельскохозяйственной продукции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руб.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8 079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55658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48B82E4-0630-4EC2-B0CE-C8507146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1" y="277338"/>
            <a:ext cx="2000213" cy="15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3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331804-E5B9-40AD-B430-77E44D5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256212" cy="467995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EF532B"/>
                </a:solidFill>
              </a:rPr>
              <a:t>Центр компетенций в сфере сельскохозяйственной </a:t>
            </a:r>
            <a:br>
              <a:rPr lang="ru-RU" sz="1600" b="1" dirty="0">
                <a:solidFill>
                  <a:srgbClr val="EF532B"/>
                </a:solidFill>
              </a:rPr>
            </a:br>
            <a:r>
              <a:rPr lang="ru-RU" sz="1600" b="1" dirty="0">
                <a:solidFill>
                  <a:srgbClr val="EF532B"/>
                </a:solidFill>
              </a:rPr>
              <a:t>потребительской кооперации и поддержки фермеров</a:t>
            </a:r>
            <a:endParaRPr lang="ru-RU" sz="1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971D109-7481-45CA-B99F-DD1A35EEE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986112"/>
            <a:ext cx="5906452" cy="680128"/>
          </a:xfrm>
        </p:spPr>
        <p:txBody>
          <a:bodyPr anchor="t">
            <a:normAutofit fontScale="92500" lnSpcReduction="1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ПРИМЕРНЫЙ РАСЧЕТ ВЫРУЧКИ ОТ ОКАЗАНИЯ УСЛУГ ПИТАНИЯ ГОСТЕЙ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3DEFA-ECA9-495A-875C-3082DC9C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t>9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561F2A-CA15-43DF-BE72-32D7E49C3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8275" y="277338"/>
            <a:ext cx="1396365" cy="643568"/>
          </a:xfrm>
          <a:prstGeom prst="rect">
            <a:avLst/>
          </a:prstGeom>
        </p:spPr>
      </p:pic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6F6FAB44-D8C4-4EB2-A54E-11AFB8DC0F49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235131" y="1900065"/>
          <a:ext cx="11717384" cy="46220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8112">
                  <a:extLst>
                    <a:ext uri="{9D8B030D-6E8A-4147-A177-3AD203B41FA5}">
                      <a16:colId xmlns:a16="http://schemas.microsoft.com/office/drawing/2014/main" val="3318177055"/>
                    </a:ext>
                  </a:extLst>
                </a:gridCol>
                <a:gridCol w="956074">
                  <a:extLst>
                    <a:ext uri="{9D8B030D-6E8A-4147-A177-3AD203B41FA5}">
                      <a16:colId xmlns:a16="http://schemas.microsoft.com/office/drawing/2014/main" val="912979688"/>
                    </a:ext>
                  </a:extLst>
                </a:gridCol>
                <a:gridCol w="998254">
                  <a:extLst>
                    <a:ext uri="{9D8B030D-6E8A-4147-A177-3AD203B41FA5}">
                      <a16:colId xmlns:a16="http://schemas.microsoft.com/office/drawing/2014/main" val="2161193916"/>
                    </a:ext>
                  </a:extLst>
                </a:gridCol>
                <a:gridCol w="905824">
                  <a:extLst>
                    <a:ext uri="{9D8B030D-6E8A-4147-A177-3AD203B41FA5}">
                      <a16:colId xmlns:a16="http://schemas.microsoft.com/office/drawing/2014/main" val="1055420624"/>
                    </a:ext>
                  </a:extLst>
                </a:gridCol>
                <a:gridCol w="905824">
                  <a:extLst>
                    <a:ext uri="{9D8B030D-6E8A-4147-A177-3AD203B41FA5}">
                      <a16:colId xmlns:a16="http://schemas.microsoft.com/office/drawing/2014/main" val="1760959179"/>
                    </a:ext>
                  </a:extLst>
                </a:gridCol>
                <a:gridCol w="905824">
                  <a:extLst>
                    <a:ext uri="{9D8B030D-6E8A-4147-A177-3AD203B41FA5}">
                      <a16:colId xmlns:a16="http://schemas.microsoft.com/office/drawing/2014/main" val="831675895"/>
                    </a:ext>
                  </a:extLst>
                </a:gridCol>
                <a:gridCol w="905824">
                  <a:extLst>
                    <a:ext uri="{9D8B030D-6E8A-4147-A177-3AD203B41FA5}">
                      <a16:colId xmlns:a16="http://schemas.microsoft.com/office/drawing/2014/main" val="1668882645"/>
                    </a:ext>
                  </a:extLst>
                </a:gridCol>
                <a:gridCol w="905824">
                  <a:extLst>
                    <a:ext uri="{9D8B030D-6E8A-4147-A177-3AD203B41FA5}">
                      <a16:colId xmlns:a16="http://schemas.microsoft.com/office/drawing/2014/main" val="3914172917"/>
                    </a:ext>
                  </a:extLst>
                </a:gridCol>
                <a:gridCol w="905824">
                  <a:extLst>
                    <a:ext uri="{9D8B030D-6E8A-4147-A177-3AD203B41FA5}">
                      <a16:colId xmlns:a16="http://schemas.microsoft.com/office/drawing/2014/main" val="557150222"/>
                    </a:ext>
                  </a:extLst>
                </a:gridCol>
              </a:tblGrid>
              <a:tr h="4857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ед. </a:t>
                      </a:r>
                    </a:p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изм.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одного гостя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520575"/>
                  </a:ext>
                </a:extLst>
              </a:tr>
              <a:tr h="318444"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452874"/>
                  </a:ext>
                </a:extLst>
              </a:tr>
              <a:tr h="39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кол-во гостей в течение 1 года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900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1 500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2 400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3 000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3 600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5787819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хлебобулочные и кондитерские изделия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кг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180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270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450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720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900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1080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504825"/>
                  </a:ext>
                </a:extLst>
              </a:tr>
              <a:tr h="435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молоко и молочно-кислая продукция, сыр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1350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2160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2700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3240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0176272"/>
                  </a:ext>
                </a:extLst>
              </a:tr>
              <a:tr h="407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мясо и мясные полуфабрикаты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480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720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776953"/>
                  </a:ext>
                </a:extLst>
              </a:tr>
              <a:tr h="549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овощная продукция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кг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900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1440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1800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2160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042956"/>
                  </a:ext>
                </a:extLst>
              </a:tr>
              <a:tr h="409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продукция из дикоросов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кг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156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390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780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936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190815"/>
                  </a:ext>
                </a:extLst>
              </a:tr>
              <a:tr h="42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рыбная продукция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кг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0,055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165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198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2525331"/>
                  </a:ext>
                </a:extLst>
              </a:tr>
              <a:tr h="3935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яйца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2520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621767"/>
                  </a:ext>
                </a:extLst>
              </a:tr>
              <a:tr h="3935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ИТОГО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тыс. руб.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493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739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1 232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1 970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2 463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2 956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556580"/>
                  </a:ext>
                </a:extLst>
              </a:tr>
            </a:tbl>
          </a:graphicData>
        </a:graphic>
      </p:graphicFrame>
      <p:pic>
        <p:nvPicPr>
          <p:cNvPr id="1028" name="Picture 4" descr="разнообразие питания">
            <a:extLst>
              <a:ext uri="{FF2B5EF4-FFF2-40B4-BE49-F238E27FC236}">
                <a16:creationId xmlns:a16="http://schemas.microsoft.com/office/drawing/2014/main" id="{95E2EC46-8C85-4D4F-B93D-E6D38785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26" y="630692"/>
            <a:ext cx="3452123" cy="116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03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1179</Words>
  <Application>Microsoft Office PowerPoint</Application>
  <PresentationFormat>Широкоэкранный</PresentationFormat>
  <Paragraphs>367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Circe</vt:lpstr>
      <vt:lpstr>Circe Bold</vt:lpstr>
      <vt:lpstr>Тема Office</vt:lpstr>
      <vt:lpstr>Презентация PowerPoint</vt:lpstr>
      <vt:lpstr>Центр компетенций в сфере сельскохозяйственной  потребительской кооперации и поддержки фермеров</vt:lpstr>
      <vt:lpstr>Центр компетенций в сфере сельскохозяйственной  потребительской кооперации и поддержки фермеров</vt:lpstr>
      <vt:lpstr>Центр компетенций в сфере сельскохозяйственной  потребительской кооперации и поддержки фермеров</vt:lpstr>
      <vt:lpstr>Центр компетенций в сфере сельскохозяйственной  потребительской кооперации и поддержки фермеров</vt:lpstr>
      <vt:lpstr>Центр компетенций в сфере сельскохозяйственной  потребительской кооперации и поддержки фермеров</vt:lpstr>
      <vt:lpstr>Центр компетенций в сфере сельскохозяйственной  потребительской кооперации и поддержки фермеров</vt:lpstr>
      <vt:lpstr>Центр компетенций в сфере сельскохозяйственной  потребительской кооперации и поддержки фермеров</vt:lpstr>
      <vt:lpstr>Центр компетенций в сфере сельскохозяйственной  потребительской кооперации и поддержки фермеров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i.r.malakshinova@yandex.ru</dc:creator>
  <cp:lastModifiedBy>Малакшинова Ирина Ринчиновна</cp:lastModifiedBy>
  <cp:revision>3</cp:revision>
  <dcterms:created xsi:type="dcterms:W3CDTF">2022-04-07T14:29:58Z</dcterms:created>
  <dcterms:modified xsi:type="dcterms:W3CDTF">2022-05-26T09:49:30Z</dcterms:modified>
</cp:coreProperties>
</file>