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1"/>
  </p:notesMasterIdLst>
  <p:sldIdLst>
    <p:sldId id="267" r:id="rId2"/>
    <p:sldId id="281" r:id="rId3"/>
    <p:sldId id="293" r:id="rId4"/>
    <p:sldId id="288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277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irce" panose="020B0604020202020204" charset="-52"/>
      <p:regular r:id="rId26"/>
    </p:embeddedFont>
    <p:embeddedFont>
      <p:font typeface="Circe Bold" panose="020B0604020202020204" charset="-52"/>
      <p:bold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A234DE3-95CD-4B4C-B1AA-758A53A84E2C}">
          <p14:sldIdLst>
            <p14:sldId id="267"/>
          </p14:sldIdLst>
        </p14:section>
        <p14:section name="Раздел без заголовка" id="{E4537BE4-9D74-40BD-A0E2-7BAA9DBD36CC}">
          <p14:sldIdLst>
            <p14:sldId id="281"/>
            <p14:sldId id="293"/>
            <p14:sldId id="288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539"/>
    <a:srgbClr val="BF966F"/>
    <a:srgbClr val="5E3427"/>
    <a:srgbClr val="EED8C2"/>
    <a:srgbClr val="F2ECDE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22" y="102"/>
      </p:cViewPr>
      <p:guideLst>
        <p:guide orient="horz" pos="2092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8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D84A3-A498-4A63-A112-9AF7CC110F11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708D8-ABB0-4BBA-8039-9B2A39CFF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830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2571CCA-DE2C-48D7-8538-4EF123A8AC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20" name="Текст 19">
            <a:extLst>
              <a:ext uri="{FF2B5EF4-FFF2-40B4-BE49-F238E27FC236}">
                <a16:creationId xmlns:a16="http://schemas.microsoft.com/office/drawing/2014/main" id="{7361EF3E-A987-4B1D-A012-0D96DC7B9E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699" y="3029535"/>
            <a:ext cx="7269163" cy="587375"/>
          </a:xfrm>
          <a:prstGeom prst="rect">
            <a:avLst/>
          </a:prstGeom>
        </p:spPr>
        <p:txBody>
          <a:bodyPr/>
          <a:lstStyle>
            <a:lvl1pPr marL="0">
              <a:buNone/>
              <a:defRPr sz="3600">
                <a:solidFill>
                  <a:srgbClr val="5E3427"/>
                </a:solidFill>
                <a:latin typeface="Circe Bold" panose="020B06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презентации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F15AA136-021E-4009-B816-8B39547599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699" y="3616910"/>
            <a:ext cx="7269163" cy="338554"/>
          </a:xfrm>
          <a:prstGeom prst="rect">
            <a:avLst/>
          </a:prstGeom>
        </p:spPr>
        <p:txBody>
          <a:bodyPr/>
          <a:lstStyle>
            <a:lvl1pPr marL="0">
              <a:buNone/>
              <a:defRPr sz="2000">
                <a:solidFill>
                  <a:schemeClr val="tx1"/>
                </a:solidFill>
                <a:latin typeface="Circe" panose="020B05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презентации</a:t>
            </a:r>
          </a:p>
        </p:txBody>
      </p:sp>
      <p:sp>
        <p:nvSpPr>
          <p:cNvPr id="22" name="Текст 19">
            <a:extLst>
              <a:ext uri="{FF2B5EF4-FFF2-40B4-BE49-F238E27FC236}">
                <a16:creationId xmlns:a16="http://schemas.microsoft.com/office/drawing/2014/main" id="{833C2D10-3052-41DE-B50B-6F94C2F2BD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6699" y="6283910"/>
            <a:ext cx="7269163" cy="338554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  <a:latin typeface="Circe" panose="020B05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601968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85F0F2-204E-4EB0-9F8F-B4CD0674EF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9" name="Текст 19">
            <a:extLst>
              <a:ext uri="{FF2B5EF4-FFF2-40B4-BE49-F238E27FC236}">
                <a16:creationId xmlns:a16="http://schemas.microsoft.com/office/drawing/2014/main" id="{6669394A-8147-4A26-8AB5-189E7E6DA1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459897"/>
            <a:ext cx="5368925" cy="460375"/>
          </a:xfrm>
          <a:prstGeom prst="rect">
            <a:avLst/>
          </a:prstGeom>
        </p:spPr>
        <p:txBody>
          <a:bodyPr/>
          <a:lstStyle>
            <a:lvl1pPr marL="0" algn="l">
              <a:buNone/>
              <a:defRPr sz="2800">
                <a:solidFill>
                  <a:srgbClr val="5E3427"/>
                </a:solidFill>
                <a:latin typeface="Circe Bold" panose="020B06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слайда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958C49C7-FCE4-48D5-8E56-F8A90BC236A0}"/>
              </a:ext>
            </a:extLst>
          </p:cNvPr>
          <p:cNvCxnSpPr>
            <a:cxnSpLocks/>
          </p:cNvCxnSpPr>
          <p:nvPr userDrawn="1"/>
        </p:nvCxnSpPr>
        <p:spPr>
          <a:xfrm>
            <a:off x="371475" y="392112"/>
            <a:ext cx="486654" cy="0"/>
          </a:xfrm>
          <a:prstGeom prst="line">
            <a:avLst/>
          </a:prstGeom>
          <a:ln w="3810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617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й слай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85F0F2-204E-4EB0-9F8F-B4CD0674EF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9" name="Текст 19">
            <a:extLst>
              <a:ext uri="{FF2B5EF4-FFF2-40B4-BE49-F238E27FC236}">
                <a16:creationId xmlns:a16="http://schemas.microsoft.com/office/drawing/2014/main" id="{6669394A-8147-4A26-8AB5-189E7E6DA1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459897"/>
            <a:ext cx="5368925" cy="460375"/>
          </a:xfrm>
          <a:prstGeom prst="rect">
            <a:avLst/>
          </a:prstGeom>
        </p:spPr>
        <p:txBody>
          <a:bodyPr/>
          <a:lstStyle>
            <a:lvl1pPr marL="0" algn="l">
              <a:buNone/>
              <a:defRPr sz="2800">
                <a:solidFill>
                  <a:srgbClr val="5E3427"/>
                </a:solidFill>
                <a:latin typeface="Circe Bold" panose="020B06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слайда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958C49C7-FCE4-48D5-8E56-F8A90BC236A0}"/>
              </a:ext>
            </a:extLst>
          </p:cNvPr>
          <p:cNvCxnSpPr>
            <a:cxnSpLocks/>
          </p:cNvCxnSpPr>
          <p:nvPr userDrawn="1"/>
        </p:nvCxnSpPr>
        <p:spPr>
          <a:xfrm>
            <a:off x="371475" y="392112"/>
            <a:ext cx="486654" cy="0"/>
          </a:xfrm>
          <a:prstGeom prst="line">
            <a:avLst/>
          </a:prstGeom>
          <a:ln w="3810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780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устой слай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85F0F2-204E-4EB0-9F8F-B4CD0674EF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9" name="Текст 19">
            <a:extLst>
              <a:ext uri="{FF2B5EF4-FFF2-40B4-BE49-F238E27FC236}">
                <a16:creationId xmlns:a16="http://schemas.microsoft.com/office/drawing/2014/main" id="{6669394A-8147-4A26-8AB5-189E7E6DA1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459897"/>
            <a:ext cx="5368925" cy="460375"/>
          </a:xfrm>
          <a:prstGeom prst="rect">
            <a:avLst/>
          </a:prstGeom>
        </p:spPr>
        <p:txBody>
          <a:bodyPr/>
          <a:lstStyle>
            <a:lvl1pPr marL="0" algn="l">
              <a:buNone/>
              <a:defRPr sz="2800">
                <a:solidFill>
                  <a:srgbClr val="5E3427"/>
                </a:solidFill>
                <a:latin typeface="Circe Bold" panose="020B06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554587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устой слай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85F0F2-204E-4EB0-9F8F-B4CD0674EF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9" name="Текст 19">
            <a:extLst>
              <a:ext uri="{FF2B5EF4-FFF2-40B4-BE49-F238E27FC236}">
                <a16:creationId xmlns:a16="http://schemas.microsoft.com/office/drawing/2014/main" id="{6669394A-8147-4A26-8AB5-189E7E6DA1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459897"/>
            <a:ext cx="5368925" cy="460375"/>
          </a:xfrm>
          <a:prstGeom prst="rect">
            <a:avLst/>
          </a:prstGeom>
        </p:spPr>
        <p:txBody>
          <a:bodyPr/>
          <a:lstStyle>
            <a:lvl1pPr marL="0" algn="l">
              <a:buNone/>
              <a:defRPr sz="2800">
                <a:solidFill>
                  <a:srgbClr val="5E3427"/>
                </a:solidFill>
                <a:latin typeface="Circe Bold" panose="020B06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слайда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958C49C7-FCE4-48D5-8E56-F8A90BC236A0}"/>
              </a:ext>
            </a:extLst>
          </p:cNvPr>
          <p:cNvCxnSpPr>
            <a:cxnSpLocks/>
          </p:cNvCxnSpPr>
          <p:nvPr userDrawn="1"/>
        </p:nvCxnSpPr>
        <p:spPr>
          <a:xfrm>
            <a:off x="371475" y="392112"/>
            <a:ext cx="486654" cy="0"/>
          </a:xfrm>
          <a:prstGeom prst="line">
            <a:avLst/>
          </a:prstGeom>
          <a:ln w="3810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Рисунок 5">
            <a:extLst>
              <a:ext uri="{FF2B5EF4-FFF2-40B4-BE49-F238E27FC236}">
                <a16:creationId xmlns:a16="http://schemas.microsoft.com/office/drawing/2014/main" id="{828921AA-6420-428C-87A7-93BF2E64838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71475" y="3579631"/>
            <a:ext cx="5150093" cy="2910069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outerShdw blurRad="292100" sx="103000" sy="103000" algn="ctr" rotWithShape="0">
              <a:prstClr val="black">
                <a:alpha val="9000"/>
              </a:prstClr>
            </a:outerShdw>
          </a:effectLst>
        </p:spPr>
        <p:txBody>
          <a:bodyPr anchor="ctr"/>
          <a:lstStyle>
            <a:lvl1pPr algn="ctr">
              <a:buNone/>
              <a:defRPr>
                <a:latin typeface="Circe" panose="020B0502020203020203" pitchFamily="34" charset="-52"/>
              </a:defRPr>
            </a:lvl1pPr>
          </a:lstStyle>
          <a:p>
            <a:r>
              <a:rPr lang="ru-RU" dirty="0"/>
              <a:t>Вставьте сюда рисунок</a:t>
            </a:r>
          </a:p>
        </p:txBody>
      </p:sp>
      <p:sp>
        <p:nvSpPr>
          <p:cNvPr id="7" name="Рисунок 5">
            <a:extLst>
              <a:ext uri="{FF2B5EF4-FFF2-40B4-BE49-F238E27FC236}">
                <a16:creationId xmlns:a16="http://schemas.microsoft.com/office/drawing/2014/main" id="{88387A86-251A-48E5-B604-048DE2595C4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70433" y="3579631"/>
            <a:ext cx="5150093" cy="2910069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outerShdw blurRad="292100" sx="103000" sy="103000" algn="ctr" rotWithShape="0">
              <a:prstClr val="black">
                <a:alpha val="9000"/>
              </a:prstClr>
            </a:outerShdw>
          </a:effectLst>
        </p:spPr>
        <p:txBody>
          <a:bodyPr anchor="ctr"/>
          <a:lstStyle>
            <a:lvl1pPr algn="ctr">
              <a:buNone/>
              <a:defRPr>
                <a:latin typeface="Circe" panose="020B0502020203020203" pitchFamily="34" charset="-52"/>
              </a:defRPr>
            </a:lvl1pPr>
          </a:lstStyle>
          <a:p>
            <a:r>
              <a:rPr lang="ru-RU" dirty="0"/>
              <a:t>Вставьте сюда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3144257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ходный слайд">
    <p:bg>
      <p:bgPr>
        <a:solidFill>
          <a:srgbClr val="F2EC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85F0F2-204E-4EB0-9F8F-B4CD0674EF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22D58D3-2B3B-40C0-B8C6-6FBCC56A9D40}"/>
              </a:ext>
            </a:extLst>
          </p:cNvPr>
          <p:cNvSpPr/>
          <p:nvPr userDrawn="1"/>
        </p:nvSpPr>
        <p:spPr>
          <a:xfrm>
            <a:off x="0" y="2816316"/>
            <a:ext cx="12192000" cy="1225367"/>
          </a:xfrm>
          <a:prstGeom prst="rect">
            <a:avLst/>
          </a:prstGeom>
          <a:solidFill>
            <a:srgbClr val="BF9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F966F"/>
              </a:solidFill>
            </a:endParaRPr>
          </a:p>
        </p:txBody>
      </p:sp>
      <p:sp>
        <p:nvSpPr>
          <p:cNvPr id="10" name="Текст 19">
            <a:extLst>
              <a:ext uri="{FF2B5EF4-FFF2-40B4-BE49-F238E27FC236}">
                <a16:creationId xmlns:a16="http://schemas.microsoft.com/office/drawing/2014/main" id="{1CAA5684-98EC-4D67-845B-FE1104876A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3176858"/>
            <a:ext cx="11449050" cy="460375"/>
          </a:xfrm>
          <a:prstGeom prst="rect">
            <a:avLst/>
          </a:prstGeom>
        </p:spPr>
        <p:txBody>
          <a:bodyPr/>
          <a:lstStyle>
            <a:lvl1pPr marL="0" algn="ctr">
              <a:buNone/>
              <a:defRPr sz="2800">
                <a:solidFill>
                  <a:schemeClr val="bg1"/>
                </a:solidFill>
                <a:latin typeface="Circe Bold" panose="020B06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переходного слайда</a:t>
            </a:r>
          </a:p>
        </p:txBody>
      </p:sp>
      <p:sp>
        <p:nvSpPr>
          <p:cNvPr id="11" name="Текст 19">
            <a:extLst>
              <a:ext uri="{FF2B5EF4-FFF2-40B4-BE49-F238E27FC236}">
                <a16:creationId xmlns:a16="http://schemas.microsoft.com/office/drawing/2014/main" id="{95550433-0183-4897-905C-226D071E05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1476" y="4402225"/>
            <a:ext cx="11449050" cy="338554"/>
          </a:xfrm>
          <a:prstGeom prst="rect">
            <a:avLst/>
          </a:prstGeom>
        </p:spPr>
        <p:txBody>
          <a:bodyPr/>
          <a:lstStyle>
            <a:lvl1pPr marL="0" algn="ctr">
              <a:buNone/>
              <a:defRPr sz="1800">
                <a:solidFill>
                  <a:schemeClr val="tx1"/>
                </a:solidFill>
                <a:latin typeface="Circe" panose="020B05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Описание пункта</a:t>
            </a:r>
          </a:p>
        </p:txBody>
      </p:sp>
    </p:spTree>
    <p:extLst>
      <p:ext uri="{BB962C8B-B14F-4D97-AF65-F5344CB8AC3E}">
        <p14:creationId xmlns:p14="http://schemas.microsoft.com/office/powerpoint/2010/main" val="5364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9670A7-0167-4052-82A0-BD9141F972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9" name="Текст 19">
            <a:extLst>
              <a:ext uri="{FF2B5EF4-FFF2-40B4-BE49-F238E27FC236}">
                <a16:creationId xmlns:a16="http://schemas.microsoft.com/office/drawing/2014/main" id="{C10FFFD7-7F50-44C1-A6F7-2F09C2B32B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7650" y="3555465"/>
            <a:ext cx="7288214" cy="338554"/>
          </a:xfrm>
          <a:prstGeom prst="rect">
            <a:avLst/>
          </a:prstGeom>
        </p:spPr>
        <p:txBody>
          <a:bodyPr/>
          <a:lstStyle>
            <a:lvl1pPr marL="0" algn="l">
              <a:buNone/>
              <a:defRPr sz="1800">
                <a:solidFill>
                  <a:schemeClr val="tx1"/>
                </a:solidFill>
                <a:latin typeface="Circe" panose="020B05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Описание пункта</a:t>
            </a:r>
          </a:p>
        </p:txBody>
      </p:sp>
      <p:sp>
        <p:nvSpPr>
          <p:cNvPr id="7" name="Текст 19">
            <a:extLst>
              <a:ext uri="{FF2B5EF4-FFF2-40B4-BE49-F238E27FC236}">
                <a16:creationId xmlns:a16="http://schemas.microsoft.com/office/drawing/2014/main" id="{D3E9B93E-6344-4749-BEB8-D0C2CCF1A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7650" y="2968090"/>
            <a:ext cx="7288214" cy="587375"/>
          </a:xfrm>
          <a:prstGeom prst="rect">
            <a:avLst/>
          </a:prstGeom>
        </p:spPr>
        <p:txBody>
          <a:bodyPr/>
          <a:lstStyle>
            <a:lvl1pPr marL="0">
              <a:buNone/>
              <a:defRPr sz="3600">
                <a:solidFill>
                  <a:srgbClr val="ED5539"/>
                </a:solidFill>
                <a:latin typeface="Circe Bold" panose="020B06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1920638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2571CCA-DE2C-48D7-8538-4EF123A8AC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20" name="Текст 19">
            <a:extLst>
              <a:ext uri="{FF2B5EF4-FFF2-40B4-BE49-F238E27FC236}">
                <a16:creationId xmlns:a16="http://schemas.microsoft.com/office/drawing/2014/main" id="{7361EF3E-A987-4B1D-A012-0D96DC7B9E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699" y="3029535"/>
            <a:ext cx="7269163" cy="587375"/>
          </a:xfrm>
          <a:prstGeom prst="rect">
            <a:avLst/>
          </a:prstGeom>
        </p:spPr>
        <p:txBody>
          <a:bodyPr/>
          <a:lstStyle>
            <a:lvl1pPr marL="0">
              <a:buNone/>
              <a:defRPr sz="3600">
                <a:solidFill>
                  <a:srgbClr val="5E3427"/>
                </a:solidFill>
                <a:latin typeface="Circe Bold" panose="020B06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презентации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F15AA136-021E-4009-B816-8B39547599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699" y="3616910"/>
            <a:ext cx="7269163" cy="338554"/>
          </a:xfrm>
          <a:prstGeom prst="rect">
            <a:avLst/>
          </a:prstGeom>
        </p:spPr>
        <p:txBody>
          <a:bodyPr/>
          <a:lstStyle>
            <a:lvl1pPr marL="0">
              <a:buNone/>
              <a:defRPr sz="2000">
                <a:solidFill>
                  <a:schemeClr val="tx1"/>
                </a:solidFill>
                <a:latin typeface="Circe" panose="020B05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презентации</a:t>
            </a:r>
          </a:p>
        </p:txBody>
      </p:sp>
      <p:sp>
        <p:nvSpPr>
          <p:cNvPr id="22" name="Текст 19">
            <a:extLst>
              <a:ext uri="{FF2B5EF4-FFF2-40B4-BE49-F238E27FC236}">
                <a16:creationId xmlns:a16="http://schemas.microsoft.com/office/drawing/2014/main" id="{833C2D10-3052-41DE-B50B-6F94C2F2BD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6699" y="6283910"/>
            <a:ext cx="7269163" cy="338554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  <a:latin typeface="Circe" panose="020B05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презентации</a:t>
            </a:r>
          </a:p>
        </p:txBody>
      </p:sp>
      <p:sp>
        <p:nvSpPr>
          <p:cNvPr id="6" name="Рисунок 3">
            <a:extLst>
              <a:ext uri="{FF2B5EF4-FFF2-40B4-BE49-F238E27FC236}">
                <a16:creationId xmlns:a16="http://schemas.microsoft.com/office/drawing/2014/main" id="{DAEBDC10-FDF9-40E3-A14F-17D6E352E4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35863" y="1125055"/>
            <a:ext cx="4607889" cy="4607889"/>
          </a:xfrm>
          <a:prstGeom prst="ellipse">
            <a:avLst/>
          </a:prstGeom>
          <a:solidFill>
            <a:srgbClr val="F2ECDE"/>
          </a:solidFill>
        </p:spPr>
        <p:txBody>
          <a:bodyPr anchor="ctr"/>
          <a:lstStyle>
            <a:lvl1pPr marL="0" indent="0" algn="ctr">
              <a:buNone/>
              <a:defRPr sz="1600">
                <a:latin typeface="Circe" panose="020B0502020203020203" pitchFamily="34" charset="-52"/>
              </a:defRPr>
            </a:lvl1pPr>
          </a:lstStyle>
          <a:p>
            <a:r>
              <a:rPr lang="ru-RU" dirty="0"/>
              <a:t>Изображение 1х1</a:t>
            </a:r>
          </a:p>
        </p:txBody>
      </p:sp>
      <p:sp>
        <p:nvSpPr>
          <p:cNvPr id="7" name="Рисунок 3">
            <a:extLst>
              <a:ext uri="{FF2B5EF4-FFF2-40B4-BE49-F238E27FC236}">
                <a16:creationId xmlns:a16="http://schemas.microsoft.com/office/drawing/2014/main" id="{12B2F0C6-682C-4395-9B9B-B0DC4ED81A4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83036" y="4368378"/>
            <a:ext cx="2156771" cy="2156771"/>
          </a:xfrm>
          <a:prstGeom prst="ellipse">
            <a:avLst/>
          </a:prstGeom>
          <a:solidFill>
            <a:srgbClr val="BF966F"/>
          </a:solidFill>
          <a:ln w="1651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Circe" panose="020B0502020203020203" pitchFamily="34" charset="-52"/>
              </a:defRPr>
            </a:lvl1pPr>
          </a:lstStyle>
          <a:p>
            <a:r>
              <a:rPr lang="ru-RU" dirty="0"/>
              <a:t>Изображение 1х1</a:t>
            </a:r>
          </a:p>
        </p:txBody>
      </p:sp>
    </p:spTree>
    <p:extLst>
      <p:ext uri="{BB962C8B-B14F-4D97-AF65-F5344CB8AC3E}">
        <p14:creationId xmlns:p14="http://schemas.microsoft.com/office/powerpoint/2010/main" val="4079671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2571CCA-DE2C-48D7-8538-4EF123A8AC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20" name="Текст 19">
            <a:extLst>
              <a:ext uri="{FF2B5EF4-FFF2-40B4-BE49-F238E27FC236}">
                <a16:creationId xmlns:a16="http://schemas.microsoft.com/office/drawing/2014/main" id="{7361EF3E-A987-4B1D-A012-0D96DC7B9E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699" y="3029535"/>
            <a:ext cx="7269163" cy="587375"/>
          </a:xfrm>
          <a:prstGeom prst="rect">
            <a:avLst/>
          </a:prstGeom>
        </p:spPr>
        <p:txBody>
          <a:bodyPr/>
          <a:lstStyle>
            <a:lvl1pPr marL="0">
              <a:buNone/>
              <a:defRPr sz="3600">
                <a:solidFill>
                  <a:srgbClr val="5E3427"/>
                </a:solidFill>
                <a:latin typeface="Circe Bold" panose="020B06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презентации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F15AA136-021E-4009-B816-8B39547599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699" y="3616909"/>
            <a:ext cx="4952415" cy="455687"/>
          </a:xfrm>
          <a:prstGeom prst="rect">
            <a:avLst/>
          </a:prstGeom>
          <a:solidFill>
            <a:srgbClr val="ED5539"/>
          </a:solidFill>
        </p:spPr>
        <p:txBody>
          <a:bodyPr anchor="ctr"/>
          <a:lstStyle>
            <a:lvl1pPr marL="360000">
              <a:buNone/>
              <a:defRPr sz="2000">
                <a:solidFill>
                  <a:schemeClr val="bg1"/>
                </a:solidFill>
                <a:latin typeface="Circe" panose="020B05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Подзаголовок презентации</a:t>
            </a:r>
          </a:p>
        </p:txBody>
      </p:sp>
      <p:sp>
        <p:nvSpPr>
          <p:cNvPr id="22" name="Текст 19">
            <a:extLst>
              <a:ext uri="{FF2B5EF4-FFF2-40B4-BE49-F238E27FC236}">
                <a16:creationId xmlns:a16="http://schemas.microsoft.com/office/drawing/2014/main" id="{833C2D10-3052-41DE-B50B-6F94C2F2BD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6699" y="6283910"/>
            <a:ext cx="7269163" cy="338554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  <a:latin typeface="Circe" panose="020B05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99622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85F0F2-204E-4EB0-9F8F-B4CD0674EF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9" name="Текст 19">
            <a:extLst>
              <a:ext uri="{FF2B5EF4-FFF2-40B4-BE49-F238E27FC236}">
                <a16:creationId xmlns:a16="http://schemas.microsoft.com/office/drawing/2014/main" id="{6669394A-8147-4A26-8AB5-189E7E6DA1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459897"/>
            <a:ext cx="5368925" cy="460375"/>
          </a:xfrm>
          <a:prstGeom prst="rect">
            <a:avLst/>
          </a:prstGeom>
        </p:spPr>
        <p:txBody>
          <a:bodyPr/>
          <a:lstStyle>
            <a:lvl1pPr marL="0" algn="l">
              <a:buNone/>
              <a:defRPr sz="2800">
                <a:solidFill>
                  <a:srgbClr val="5E3427"/>
                </a:solidFill>
                <a:latin typeface="Circe Bold" panose="020B06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слайда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8E30219-6012-4FFD-ADE7-AB1649D148A6}"/>
              </a:ext>
            </a:extLst>
          </p:cNvPr>
          <p:cNvCxnSpPr>
            <a:cxnSpLocks/>
          </p:cNvCxnSpPr>
          <p:nvPr userDrawn="1"/>
        </p:nvCxnSpPr>
        <p:spPr>
          <a:xfrm>
            <a:off x="371475" y="392112"/>
            <a:ext cx="486654" cy="0"/>
          </a:xfrm>
          <a:prstGeom prst="line">
            <a:avLst/>
          </a:prstGeom>
          <a:ln w="3810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042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устой слайд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85F0F2-204E-4EB0-9F8F-B4CD0674EF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9" name="Текст 19">
            <a:extLst>
              <a:ext uri="{FF2B5EF4-FFF2-40B4-BE49-F238E27FC236}">
                <a16:creationId xmlns:a16="http://schemas.microsoft.com/office/drawing/2014/main" id="{6669394A-8147-4A26-8AB5-189E7E6DA1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459897"/>
            <a:ext cx="5368925" cy="460375"/>
          </a:xfrm>
          <a:prstGeom prst="rect">
            <a:avLst/>
          </a:prstGeom>
        </p:spPr>
        <p:txBody>
          <a:bodyPr/>
          <a:lstStyle>
            <a:lvl1pPr marL="0" algn="l">
              <a:buNone/>
              <a:defRPr sz="2800">
                <a:solidFill>
                  <a:srgbClr val="5E3427"/>
                </a:solidFill>
                <a:latin typeface="Circe Bold" panose="020B06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603101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устой слайд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85F0F2-204E-4EB0-9F8F-B4CD0674EF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9" name="Текст 19">
            <a:extLst>
              <a:ext uri="{FF2B5EF4-FFF2-40B4-BE49-F238E27FC236}">
                <a16:creationId xmlns:a16="http://schemas.microsoft.com/office/drawing/2014/main" id="{6669394A-8147-4A26-8AB5-189E7E6DA1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459897"/>
            <a:ext cx="5368925" cy="460375"/>
          </a:xfrm>
          <a:prstGeom prst="rect">
            <a:avLst/>
          </a:prstGeom>
        </p:spPr>
        <p:txBody>
          <a:bodyPr/>
          <a:lstStyle>
            <a:lvl1pPr marL="0" algn="l">
              <a:buNone/>
              <a:defRPr sz="2800">
                <a:solidFill>
                  <a:srgbClr val="5E3427"/>
                </a:solidFill>
                <a:latin typeface="Circe Bold" panose="020B06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7D9207CB-61A8-4923-975A-FFC2C740D7B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50285" y="1188000"/>
            <a:ext cx="4607889" cy="4607889"/>
          </a:xfrm>
          <a:prstGeom prst="ellipse">
            <a:avLst/>
          </a:prstGeom>
          <a:solidFill>
            <a:srgbClr val="F2ECDE"/>
          </a:solidFill>
        </p:spPr>
        <p:txBody>
          <a:bodyPr anchor="ctr"/>
          <a:lstStyle>
            <a:lvl1pPr marL="0" indent="0" algn="ctr">
              <a:buNone/>
              <a:defRPr sz="1600">
                <a:latin typeface="Circe" panose="020B0502020203020203" pitchFamily="34" charset="-52"/>
              </a:defRPr>
            </a:lvl1pPr>
          </a:lstStyle>
          <a:p>
            <a:r>
              <a:rPr lang="ru-RU" dirty="0"/>
              <a:t>Изображение 1х1</a:t>
            </a:r>
          </a:p>
        </p:txBody>
      </p:sp>
      <p:sp>
        <p:nvSpPr>
          <p:cNvPr id="11" name="Рисунок 3">
            <a:extLst>
              <a:ext uri="{FF2B5EF4-FFF2-40B4-BE49-F238E27FC236}">
                <a16:creationId xmlns:a16="http://schemas.microsoft.com/office/drawing/2014/main" id="{8FDB91B0-CDFE-4C41-9C7A-0CD0AEB0C9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97458" y="4431323"/>
            <a:ext cx="2156771" cy="2156771"/>
          </a:xfrm>
          <a:prstGeom prst="ellipse">
            <a:avLst/>
          </a:prstGeom>
          <a:solidFill>
            <a:srgbClr val="BF966F"/>
          </a:solidFill>
          <a:ln w="1651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Circe" panose="020B0502020203020203" pitchFamily="34" charset="-52"/>
              </a:defRPr>
            </a:lvl1pPr>
          </a:lstStyle>
          <a:p>
            <a:r>
              <a:rPr lang="ru-RU" dirty="0"/>
              <a:t>Изображение 1х1</a:t>
            </a:r>
          </a:p>
        </p:txBody>
      </p:sp>
    </p:spTree>
    <p:extLst>
      <p:ext uri="{BB962C8B-B14F-4D97-AF65-F5344CB8AC3E}">
        <p14:creationId xmlns:p14="http://schemas.microsoft.com/office/powerpoint/2010/main" val="875364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85F0F2-204E-4EB0-9F8F-B4CD0674EF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9" name="Текст 19">
            <a:extLst>
              <a:ext uri="{FF2B5EF4-FFF2-40B4-BE49-F238E27FC236}">
                <a16:creationId xmlns:a16="http://schemas.microsoft.com/office/drawing/2014/main" id="{6669394A-8147-4A26-8AB5-189E7E6DA1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459897"/>
            <a:ext cx="5368925" cy="460375"/>
          </a:xfrm>
          <a:prstGeom prst="rect">
            <a:avLst/>
          </a:prstGeom>
        </p:spPr>
        <p:txBody>
          <a:bodyPr/>
          <a:lstStyle>
            <a:lvl1pPr marL="0" algn="l">
              <a:buNone/>
              <a:defRPr sz="2800">
                <a:solidFill>
                  <a:srgbClr val="5E3427"/>
                </a:solidFill>
                <a:latin typeface="Circe Bold" panose="020B06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слайда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746DB28-689F-43A7-8ED3-9A83C02F7AE2}"/>
              </a:ext>
            </a:extLst>
          </p:cNvPr>
          <p:cNvCxnSpPr>
            <a:cxnSpLocks/>
          </p:cNvCxnSpPr>
          <p:nvPr userDrawn="1"/>
        </p:nvCxnSpPr>
        <p:spPr>
          <a:xfrm>
            <a:off x="371475" y="392112"/>
            <a:ext cx="486654" cy="0"/>
          </a:xfrm>
          <a:prstGeom prst="line">
            <a:avLst/>
          </a:prstGeom>
          <a:ln w="3810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839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устой слай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85F0F2-204E-4EB0-9F8F-B4CD0674EF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9" name="Текст 19">
            <a:extLst>
              <a:ext uri="{FF2B5EF4-FFF2-40B4-BE49-F238E27FC236}">
                <a16:creationId xmlns:a16="http://schemas.microsoft.com/office/drawing/2014/main" id="{6669394A-8147-4A26-8AB5-189E7E6DA1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459897"/>
            <a:ext cx="5368925" cy="460375"/>
          </a:xfrm>
          <a:prstGeom prst="rect">
            <a:avLst/>
          </a:prstGeom>
        </p:spPr>
        <p:txBody>
          <a:bodyPr/>
          <a:lstStyle>
            <a:lvl1pPr marL="0" algn="l">
              <a:buNone/>
              <a:defRPr sz="2800">
                <a:solidFill>
                  <a:srgbClr val="5E3427"/>
                </a:solidFill>
                <a:latin typeface="Circe Bold" panose="020B06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слайда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746DB28-689F-43A7-8ED3-9A83C02F7AE2}"/>
              </a:ext>
            </a:extLst>
          </p:cNvPr>
          <p:cNvCxnSpPr>
            <a:cxnSpLocks/>
          </p:cNvCxnSpPr>
          <p:nvPr userDrawn="1"/>
        </p:nvCxnSpPr>
        <p:spPr>
          <a:xfrm>
            <a:off x="371475" y="392112"/>
            <a:ext cx="486654" cy="0"/>
          </a:xfrm>
          <a:prstGeom prst="line">
            <a:avLst/>
          </a:prstGeom>
          <a:ln w="3810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Рисунок 5">
            <a:extLst>
              <a:ext uri="{FF2B5EF4-FFF2-40B4-BE49-F238E27FC236}">
                <a16:creationId xmlns:a16="http://schemas.microsoft.com/office/drawing/2014/main" id="{13EA59EF-47AE-4BEF-B6B3-C63F8FBCAC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1830762"/>
            <a:ext cx="5741988" cy="389986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outerShdw blurRad="292100" sx="103000" sy="103000" algn="ctr" rotWithShape="0">
              <a:prstClr val="black">
                <a:alpha val="9000"/>
              </a:prstClr>
            </a:outerShdw>
          </a:effectLst>
        </p:spPr>
        <p:txBody>
          <a:bodyPr anchor="ctr"/>
          <a:lstStyle>
            <a:lvl1pPr algn="ctr">
              <a:buNone/>
              <a:defRPr sz="1100">
                <a:latin typeface="Circe" panose="020B0502020203020203" pitchFamily="34" charset="-52"/>
              </a:defRPr>
            </a:lvl1pPr>
          </a:lstStyle>
          <a:p>
            <a:r>
              <a:rPr lang="ru-RU" dirty="0"/>
              <a:t>Вставьте сюда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2099719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устой слай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85F0F2-204E-4EB0-9F8F-B4CD0674EF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9" name="Текст 19">
            <a:extLst>
              <a:ext uri="{FF2B5EF4-FFF2-40B4-BE49-F238E27FC236}">
                <a16:creationId xmlns:a16="http://schemas.microsoft.com/office/drawing/2014/main" id="{6669394A-8147-4A26-8AB5-189E7E6DA1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459897"/>
            <a:ext cx="5368925" cy="460375"/>
          </a:xfrm>
          <a:prstGeom prst="rect">
            <a:avLst/>
          </a:prstGeom>
        </p:spPr>
        <p:txBody>
          <a:bodyPr/>
          <a:lstStyle>
            <a:lvl1pPr marL="0" algn="l">
              <a:buNone/>
              <a:defRPr sz="2800">
                <a:solidFill>
                  <a:srgbClr val="5E3427"/>
                </a:solidFill>
                <a:latin typeface="Circe Bold" panose="020B06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слайда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746DB28-689F-43A7-8ED3-9A83C02F7AE2}"/>
              </a:ext>
            </a:extLst>
          </p:cNvPr>
          <p:cNvCxnSpPr>
            <a:cxnSpLocks/>
          </p:cNvCxnSpPr>
          <p:nvPr userDrawn="1"/>
        </p:nvCxnSpPr>
        <p:spPr>
          <a:xfrm>
            <a:off x="371475" y="392112"/>
            <a:ext cx="486654" cy="0"/>
          </a:xfrm>
          <a:prstGeom prst="line">
            <a:avLst/>
          </a:prstGeom>
          <a:ln w="3810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Рисунок 5">
            <a:extLst>
              <a:ext uri="{FF2B5EF4-FFF2-40B4-BE49-F238E27FC236}">
                <a16:creationId xmlns:a16="http://schemas.microsoft.com/office/drawing/2014/main" id="{13EA59EF-47AE-4BEF-B6B3-C63F8FBCAC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71475" y="1830762"/>
            <a:ext cx="5741988" cy="389986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outerShdw blurRad="292100" sx="103000" sy="103000" algn="ctr" rotWithShape="0">
              <a:prstClr val="black">
                <a:alpha val="9000"/>
              </a:prstClr>
            </a:outerShdw>
          </a:effectLst>
        </p:spPr>
        <p:txBody>
          <a:bodyPr anchor="ctr"/>
          <a:lstStyle>
            <a:lvl1pPr algn="ctr">
              <a:buNone/>
              <a:defRPr sz="1100">
                <a:latin typeface="Circe" panose="020B0502020203020203" pitchFamily="34" charset="-52"/>
              </a:defRPr>
            </a:lvl1pPr>
          </a:lstStyle>
          <a:p>
            <a:r>
              <a:rPr lang="ru-RU" dirty="0"/>
              <a:t>Вставьте сюда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1374972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577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69" r:id="rId3"/>
    <p:sldLayoutId id="2147483662" r:id="rId4"/>
    <p:sldLayoutId id="2147483678" r:id="rId5"/>
    <p:sldLayoutId id="2147483674" r:id="rId6"/>
    <p:sldLayoutId id="2147483670" r:id="rId7"/>
    <p:sldLayoutId id="2147483676" r:id="rId8"/>
    <p:sldLayoutId id="2147483677" r:id="rId9"/>
    <p:sldLayoutId id="2147483671" r:id="rId10"/>
    <p:sldLayoutId id="2147483672" r:id="rId11"/>
    <p:sldLayoutId id="2147483675" r:id="rId12"/>
    <p:sldLayoutId id="2147483673" r:id="rId13"/>
    <p:sldLayoutId id="2147483664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orient="horz" pos="4088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  <p15:guide id="6" pos="3840" userDrawn="1">
          <p15:clr>
            <a:srgbClr val="F26B43"/>
          </p15:clr>
        </p15:guide>
        <p15:guide id="7" pos="2048" userDrawn="1">
          <p15:clr>
            <a:srgbClr val="F26B43"/>
          </p15:clr>
        </p15:guide>
        <p15:guide id="8" pos="5654" userDrawn="1">
          <p15:clr>
            <a:srgbClr val="F26B43"/>
          </p15:clr>
        </p15:guide>
        <p15:guide id="9" pos="1141" userDrawn="1">
          <p15:clr>
            <a:srgbClr val="F26B43"/>
          </p15:clr>
        </p15:guide>
        <p15:guide id="10" pos="6562" userDrawn="1">
          <p15:clr>
            <a:srgbClr val="F26B43"/>
          </p15:clr>
        </p15:guide>
        <p15:guide id="11" pos="4747" userDrawn="1">
          <p15:clr>
            <a:srgbClr val="F26B43"/>
          </p15:clr>
        </p15:guide>
        <p15:guide id="12" pos="29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F7834A67-5282-441A-85F6-5CF2B126FC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2825359"/>
            <a:ext cx="6931269" cy="12072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/>
              <a:t>НАЗНАЧЕНИЕ СЕЛЬСКОХОЗЯЙСТВЕННОГО ПОТРЕБИТЕЛЬСКОГО КООПЕРАТИВА С ТОЧКИ ЗРЕНИЯ СЕЛЬСКОГО ПОСЕЛЕНИЯ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43130A4-CEEB-4EE7-ACBE-3226197B7CCB}"/>
              </a:ext>
            </a:extLst>
          </p:cNvPr>
          <p:cNvSpPr/>
          <p:nvPr/>
        </p:nvSpPr>
        <p:spPr>
          <a:xfrm>
            <a:off x="203200" y="45151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8000" fontAlgn="b"/>
            <a:r>
              <a:rPr lang="ru-RU" dirty="0">
                <a:solidFill>
                  <a:srgbClr val="5E3427"/>
                </a:solidFill>
                <a:latin typeface="Circe" panose="020B0502020203020203" pitchFamily="34" charset="-52"/>
              </a:rPr>
              <a:t>www.mb38.ru</a:t>
            </a:r>
          </a:p>
          <a:p>
            <a:pPr marL="108000" fontAlgn="b"/>
            <a:r>
              <a:rPr lang="ru-RU" dirty="0">
                <a:solidFill>
                  <a:srgbClr val="5E3427"/>
                </a:solidFill>
                <a:latin typeface="Circe" panose="020B0502020203020203" pitchFamily="34" charset="-52"/>
              </a:rPr>
              <a:t>тел. (3952) 258-520 доб. 148, 149, 151; 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6B97E6C-E493-48DD-8ED0-3E60958743A2}"/>
              </a:ext>
            </a:extLst>
          </p:cNvPr>
          <p:cNvCxnSpPr>
            <a:cxnSpLocks/>
          </p:cNvCxnSpPr>
          <p:nvPr/>
        </p:nvCxnSpPr>
        <p:spPr>
          <a:xfrm>
            <a:off x="371475" y="5676289"/>
            <a:ext cx="486654" cy="0"/>
          </a:xfrm>
          <a:prstGeom prst="line">
            <a:avLst/>
          </a:prstGeom>
          <a:ln w="3810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D253054-6C7F-4634-8AF0-29EEB32C9DAB}"/>
              </a:ext>
            </a:extLst>
          </p:cNvPr>
          <p:cNvSpPr/>
          <p:nvPr/>
        </p:nvSpPr>
        <p:spPr>
          <a:xfrm>
            <a:off x="203200" y="5843369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8000" fontAlgn="b"/>
            <a:r>
              <a:rPr lang="ru-RU" sz="1600" dirty="0">
                <a:solidFill>
                  <a:srgbClr val="ED5539"/>
                </a:solidFill>
                <a:latin typeface="Circe" panose="020B0502020203020203" pitchFamily="34" charset="-52"/>
              </a:rPr>
              <a:t>Ирина Ринчиновна Малакшинова, специалист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0A59A86-BB57-49B9-A706-F412DE55F4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2"/>
          <a:stretch/>
        </p:blipFill>
        <p:spPr>
          <a:xfrm>
            <a:off x="6603023" y="1595264"/>
            <a:ext cx="5588977" cy="526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97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ADBFA63B-0BF6-4D32-8B75-CDE9344A25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545622"/>
            <a:ext cx="9194800" cy="28990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dirty="0"/>
              <a:t>ЧТО ДЕЛАЕТ КООПЕРАТИВ (ВИДЫ ДЕЯТЕЛЬНОСТИ)?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3DAD3FE-867C-852F-EEFC-39D3344892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4675377"/>
              </p:ext>
            </p:extLst>
          </p:nvPr>
        </p:nvGraphicFramePr>
        <p:xfrm>
          <a:off x="396815" y="1473200"/>
          <a:ext cx="11455879" cy="5016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1343">
                  <a:extLst>
                    <a:ext uri="{9D8B030D-6E8A-4147-A177-3AD203B41FA5}">
                      <a16:colId xmlns:a16="http://schemas.microsoft.com/office/drawing/2014/main" val="3219079036"/>
                    </a:ext>
                  </a:extLst>
                </a:gridCol>
                <a:gridCol w="6314536">
                  <a:extLst>
                    <a:ext uri="{9D8B030D-6E8A-4147-A177-3AD203B41FA5}">
                      <a16:colId xmlns:a16="http://schemas.microsoft.com/office/drawing/2014/main" val="3846512857"/>
                    </a:ext>
                  </a:extLst>
                </a:gridCol>
              </a:tblGrid>
              <a:tr h="56184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irce" panose="020B0502020203020203" pitchFamily="34" charset="-52"/>
                        </a:rPr>
                        <a:t>Функция кооператива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55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irce" panose="020B0502020203020203" pitchFamily="34" charset="-52"/>
                        </a:rPr>
                        <a:t>Формулировка устава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55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017563"/>
                  </a:ext>
                </a:extLst>
              </a:tr>
              <a:tr h="101072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irce" panose="020B0502020203020203" pitchFamily="34" charset="-52"/>
                        </a:rPr>
                        <a:t>• Владеет работающими на всех членов бойней, картофелехранилищем, трактором и т.д.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Circe" panose="020B0502020203020203" pitchFamily="34" charset="-52"/>
                        </a:rPr>
                        <a:t>«Осуществляет услуги по забою скота»,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Circe" panose="020B0502020203020203" pitchFamily="34" charset="-52"/>
                        </a:rPr>
                        <a:t>«Осуществляет хранение картофеля»,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Circe" panose="020B0502020203020203" pitchFamily="34" charset="-52"/>
                        </a:rPr>
                        <a:t>«Осуществляет механизированную обработку почвы»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964428"/>
                  </a:ext>
                </a:extLst>
              </a:tr>
              <a:tr h="711248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irce" panose="020B0502020203020203" pitchFamily="34" charset="-52"/>
                        </a:rPr>
                        <a:t>• Покупает по оптовым ценам удобрения, семена, ГСМ и другие ресурсы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irce" panose="020B0502020203020203" pitchFamily="34" charset="-52"/>
                        </a:rPr>
                        <a:t>• «Осуществляет снабжение своих членов - удобрениями, семенами, ГСМ и др.»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047306"/>
                  </a:ext>
                </a:extLst>
              </a:tr>
              <a:tr h="1310193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irce" panose="020B0502020203020203" pitchFamily="34" charset="-52"/>
                        </a:rPr>
                        <a:t>• Нанимает работающего на всех членов ветеринара, агронома, бухгалтера (если члены кооператива – КФХ) и т.д.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irce" panose="020B0502020203020203" pitchFamily="34" charset="-52"/>
                        </a:rPr>
                        <a:t>• «Оказывает услуги в сфере: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>
                          <a:latin typeface="Circe" panose="020B0502020203020203" pitchFamily="34" charset="-52"/>
                        </a:rPr>
                        <a:t>ветеринарии,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>
                          <a:latin typeface="Circe" panose="020B0502020203020203" pitchFamily="34" charset="-52"/>
                        </a:rPr>
                        <a:t>агрономии,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>
                          <a:latin typeface="Circe" panose="020B0502020203020203" pitchFamily="34" charset="-52"/>
                        </a:rPr>
                        <a:t>бухгалтерского и т.п.»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897958"/>
                  </a:ext>
                </a:extLst>
              </a:tr>
              <a:tr h="711248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irce" panose="020B0502020203020203" pitchFamily="34" charset="-52"/>
                        </a:rPr>
                        <a:t>• Осуществляет концентрацию партий продукции и сбывает её на более выгодных условиях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irce" panose="020B0502020203020203" pitchFamily="34" charset="-52"/>
                        </a:rPr>
                        <a:t>• «Приобретает продукцию членов кооператива для формирования оптовых партий с целью более выгодной реализации»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12698"/>
                  </a:ext>
                </a:extLst>
              </a:tr>
              <a:tr h="711248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irce" panose="020B0502020203020203" pitchFamily="34" charset="-52"/>
                        </a:rPr>
                        <a:t>Подрабатывает (перерабатывает) продукцию и т.д.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Circe" panose="020B0502020203020203" pitchFamily="34" charset="-52"/>
                        </a:rPr>
                        <a:t>«Приобретает продукцию членов кооператива для её переработки с целью последующей продажи»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302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765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ADBFA63B-0BF6-4D32-8B75-CDE9344A25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545622"/>
            <a:ext cx="9194800" cy="28990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dirty="0"/>
              <a:t>ЧТО ТАКОЕ КООПЕРАТИВ (ОСНОВНЫЕ ПРИЗНАКИ)?</a:t>
            </a:r>
          </a:p>
        </p:txBody>
      </p:sp>
      <p:graphicFrame>
        <p:nvGraphicFramePr>
          <p:cNvPr id="4" name="Таблица 5">
            <a:extLst>
              <a:ext uri="{FF2B5EF4-FFF2-40B4-BE49-F238E27FC236}">
                <a16:creationId xmlns:a16="http://schemas.microsoft.com/office/drawing/2014/main" id="{4AE9C2D8-3C0A-D4CE-4D85-062D0D86F6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6986371"/>
              </p:ext>
            </p:extLst>
          </p:nvPr>
        </p:nvGraphicFramePr>
        <p:xfrm>
          <a:off x="371475" y="1346200"/>
          <a:ext cx="11449050" cy="5143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5127">
                  <a:extLst>
                    <a:ext uri="{9D8B030D-6E8A-4147-A177-3AD203B41FA5}">
                      <a16:colId xmlns:a16="http://schemas.microsoft.com/office/drawing/2014/main" val="3219079036"/>
                    </a:ext>
                  </a:extLst>
                </a:gridCol>
                <a:gridCol w="7493923">
                  <a:extLst>
                    <a:ext uri="{9D8B030D-6E8A-4147-A177-3AD203B41FA5}">
                      <a16:colId xmlns:a16="http://schemas.microsoft.com/office/drawing/2014/main" val="3846512857"/>
                    </a:ext>
                  </a:extLst>
                </a:gridCol>
              </a:tblGrid>
              <a:tr h="382747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Circe" panose="020B0502020203020203" pitchFamily="34" charset="-52"/>
                        </a:rPr>
                        <a:t>С правовой точки зрения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553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Circe" panose="020B0502020203020203" pitchFamily="34" charset="-52"/>
                        </a:rPr>
                        <a:t>Корпоративная некоммерческая организация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55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017563"/>
                  </a:ext>
                </a:extLst>
              </a:tr>
              <a:tr h="382747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Circe" panose="020B0502020203020203" pitchFamily="34" charset="-52"/>
                        </a:rPr>
                        <a:t>По форме деятельности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b="0" dirty="0">
                          <a:latin typeface="Circe" panose="020B0502020203020203" pitchFamily="34" charset="-52"/>
                        </a:rPr>
                        <a:t>Организация, ведущая предпринимательскую деятельность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964428"/>
                  </a:ext>
                </a:extLst>
              </a:tr>
              <a:tr h="382747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Circe" panose="020B0502020203020203" pitchFamily="34" charset="-52"/>
                        </a:rPr>
                        <a:t>По целям деятельности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Circe" panose="020B0502020203020203" pitchFamily="34" charset="-52"/>
                        </a:rPr>
                        <a:t>Действует для повышения доходности членов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047306"/>
                  </a:ext>
                </a:extLst>
              </a:tr>
              <a:tr h="382747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Circe" panose="020B0502020203020203" pitchFamily="34" charset="-52"/>
                        </a:rPr>
                        <a:t>Кто потребляет услуги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Circe" panose="020B0502020203020203" pitchFamily="34" charset="-52"/>
                        </a:rPr>
                        <a:t>Ограниченный круг лиц: члены кооператива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897958"/>
                  </a:ext>
                </a:extLst>
              </a:tr>
              <a:tr h="382747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Circe" panose="020B0502020203020203" pitchFamily="34" charset="-52"/>
                        </a:rPr>
                        <a:t>За чей счёт формируется имущество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Circe" panose="020B0502020203020203" pitchFamily="34" charset="-52"/>
                        </a:rPr>
                        <a:t>За счет средств потребителей услуг - членов кооператива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12698"/>
                  </a:ext>
                </a:extLst>
              </a:tr>
              <a:tr h="382747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Circe" panose="020B0502020203020203" pitchFamily="34" charset="-52"/>
                        </a:rPr>
                        <a:t>Кем управляется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Circe" panose="020B0502020203020203" pitchFamily="34" charset="-52"/>
                        </a:rPr>
                        <a:t>Потребителями услуг - членами кооператива и выбранными ими лицами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302700"/>
                  </a:ext>
                </a:extLst>
              </a:tr>
              <a:tr h="382747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Circe" panose="020B0502020203020203" pitchFamily="34" charset="-52"/>
                        </a:rPr>
                        <a:t>Цели вступления членов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Circe" panose="020B0502020203020203" pitchFamily="34" charset="-52"/>
                        </a:rPr>
                        <a:t>Использование услуг (является и правом, и обязанностью)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075185"/>
                  </a:ext>
                </a:extLst>
              </a:tr>
              <a:tr h="382747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Circe" panose="020B0502020203020203" pitchFamily="34" charset="-52"/>
                        </a:rPr>
                        <a:t>Кто отвечает по обязательствам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Circe" panose="020B0502020203020203" pitchFamily="34" charset="-52"/>
                        </a:rPr>
                        <a:t>Члены кооператива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889874"/>
                  </a:ext>
                </a:extLst>
              </a:tr>
              <a:tr h="660633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Circe" panose="020B0502020203020203" pitchFamily="34" charset="-52"/>
                        </a:rPr>
                        <a:t>Кто формирует (назначает) цены и тарифы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latin typeface="Circe" panose="020B0502020203020203" pitchFamily="34" charset="-52"/>
                        </a:rPr>
                        <a:t>Потребители услуг – члены</a:t>
                      </a:r>
                      <a:r>
                        <a:rPr lang="en-US" sz="1400" b="0" dirty="0">
                          <a:latin typeface="Circe" panose="020B0502020203020203" pitchFamily="34" charset="-52"/>
                        </a:rPr>
                        <a:t> </a:t>
                      </a:r>
                      <a:r>
                        <a:rPr lang="ru-RU" sz="1400" b="0" dirty="0">
                          <a:latin typeface="Circe" panose="020B0502020203020203" pitchFamily="34" charset="-52"/>
                        </a:rPr>
                        <a:t>кооператива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978820"/>
                  </a:ext>
                </a:extLst>
              </a:tr>
              <a:tr h="38274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Circe" panose="020B0502020203020203" pitchFamily="34" charset="-52"/>
                        </a:rPr>
                        <a:t>Члены кооператива = владельцы кооператива = клиенты кооператива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789156"/>
                  </a:ext>
                </a:extLst>
              </a:tr>
              <a:tr h="103813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ED5539"/>
                          </a:solidFill>
                          <a:latin typeface="Circe" panose="020B0502020203020203" pitchFamily="34" charset="-52"/>
                        </a:rPr>
                        <a:t>Главное отличие кооператива от другой </a:t>
                      </a:r>
                      <a:r>
                        <a:rPr lang="ru-RU" sz="1400" b="0" dirty="0" err="1">
                          <a:solidFill>
                            <a:srgbClr val="ED5539"/>
                          </a:solidFill>
                          <a:latin typeface="Circe" panose="020B0502020203020203" pitchFamily="34" charset="-52"/>
                        </a:rPr>
                        <a:t>агросервисной</a:t>
                      </a:r>
                      <a:r>
                        <a:rPr lang="ru-RU" sz="1400" b="0" dirty="0">
                          <a:solidFill>
                            <a:srgbClr val="ED5539"/>
                          </a:solidFill>
                          <a:latin typeface="Circe" panose="020B0502020203020203" pitchFamily="34" charset="-52"/>
                        </a:rPr>
                        <a:t> организации иной формы – совпадение клиентов и собственников!!!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latin typeface="Circe" panose="020B0502020203020203" pitchFamily="34" charset="-52"/>
                        </a:rPr>
                        <a:t>Кооператив не имеет </a:t>
                      </a:r>
                      <a:r>
                        <a:rPr lang="ru-RU" sz="1400" b="0" i="1" u="sng" dirty="0">
                          <a:latin typeface="Circe" panose="020B0502020203020203" pitchFamily="34" charset="-52"/>
                        </a:rPr>
                        <a:t>собственных</a:t>
                      </a:r>
                      <a:r>
                        <a:rPr lang="ru-RU" sz="1400" b="0" dirty="0">
                          <a:latin typeface="Circe" panose="020B0502020203020203" pitchFamily="34" charset="-52"/>
                        </a:rPr>
                        <a:t> экономических интересов</a:t>
                      </a:r>
                      <a:endParaRPr lang="ru-RU" sz="1400" b="0" dirty="0">
                        <a:solidFill>
                          <a:srgbClr val="C00000"/>
                        </a:solidFill>
                        <a:latin typeface="Circe" panose="020B0502020203020203" pitchFamily="34" charset="-5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619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682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Левая фигурная скобка 12">
            <a:extLst>
              <a:ext uri="{FF2B5EF4-FFF2-40B4-BE49-F238E27FC236}">
                <a16:creationId xmlns:a16="http://schemas.microsoft.com/office/drawing/2014/main" id="{91FE5027-2E63-D2AF-6F8F-C3EA8CAACC39}"/>
              </a:ext>
            </a:extLst>
          </p:cNvPr>
          <p:cNvSpPr/>
          <p:nvPr/>
        </p:nvSpPr>
        <p:spPr>
          <a:xfrm rot="16200000" flipH="1" flipV="1">
            <a:off x="7439972" y="2420431"/>
            <a:ext cx="287483" cy="6540760"/>
          </a:xfrm>
          <a:prstGeom prst="leftBrace">
            <a:avLst>
              <a:gd name="adj1" fmla="val 50301"/>
              <a:gd name="adj2" fmla="val 50143"/>
            </a:avLst>
          </a:prstGeom>
          <a:ln w="28575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ADBFA63B-0BF6-4D32-8B75-CDE9344A25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545622"/>
            <a:ext cx="9194800" cy="28990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dirty="0"/>
              <a:t>ЗАВОД ПО ПЕРЕРАБОТКЕ МОЛОКА – ГЛАВНЫЙ ИТОГ ЕГО ДЕЯТЕЛЬНОСТИ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1C53480D-F7B8-72AC-13B4-C4ED2F932C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8004126"/>
              </p:ext>
            </p:extLst>
          </p:nvPr>
        </p:nvGraphicFramePr>
        <p:xfrm>
          <a:off x="371475" y="1201487"/>
          <a:ext cx="11449050" cy="2139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5667">
                  <a:extLst>
                    <a:ext uri="{9D8B030D-6E8A-4147-A177-3AD203B41FA5}">
                      <a16:colId xmlns:a16="http://schemas.microsoft.com/office/drawing/2014/main" val="3219079036"/>
                    </a:ext>
                  </a:extLst>
                </a:gridCol>
                <a:gridCol w="8453383">
                  <a:extLst>
                    <a:ext uri="{9D8B030D-6E8A-4147-A177-3AD203B41FA5}">
                      <a16:colId xmlns:a16="http://schemas.microsoft.com/office/drawing/2014/main" val="3846512857"/>
                    </a:ext>
                  </a:extLst>
                </a:gridCol>
              </a:tblGrid>
              <a:tr h="5544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latin typeface="Circe" panose="020B0502020203020203" pitchFamily="34" charset="-52"/>
                        </a:rPr>
                        <a:t>Общество с ограниченной ответственностью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55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Circe" panose="020B0502020203020203" pitchFamily="34" charset="-52"/>
                        </a:rPr>
                        <a:t>Сельскохозяйственный потребительский кооператив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55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017563"/>
                  </a:ext>
                </a:extLst>
              </a:tr>
              <a:tr h="1067966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latin typeface="Circe" panose="020B0502020203020203" pitchFamily="34" charset="-52"/>
                        </a:rPr>
                        <a:t>Объём средств, заработанных инвестором</a:t>
                      </a:r>
                    </a:p>
                    <a:p>
                      <a:pPr algn="l"/>
                      <a:r>
                        <a:rPr lang="ru-RU" sz="1400" b="0" dirty="0">
                          <a:latin typeface="Circe" panose="020B0502020203020203" pitchFamily="34" charset="-52"/>
                        </a:rPr>
                        <a:t> (за счёт роста стоимости принадлежащего ему имущества и за счёт выплаченных ему дивидендов)</a:t>
                      </a:r>
                      <a:endParaRPr lang="ru-RU" altLang="ru-RU" sz="1400" b="0" dirty="0">
                        <a:latin typeface="Circe" panose="020B0502020203020203" pitchFamily="34" charset="-5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latin typeface="Circe" panose="020B0502020203020203" pitchFamily="34" charset="-52"/>
                        </a:rPr>
                        <a:t>Увеличение цены закупки молока для сельскохозяйственного товаропроизводителя – члена кооператива</a:t>
                      </a:r>
                      <a:r>
                        <a:rPr lang="ru-RU" altLang="ru-RU" sz="1400" b="0" dirty="0">
                          <a:latin typeface="Circe" panose="020B0502020203020203" pitchFamily="34" charset="-52"/>
                        </a:rPr>
                        <a:t>.</a:t>
                      </a:r>
                    </a:p>
                    <a:p>
                      <a:pPr marL="0" indent="0">
                        <a:buNone/>
                      </a:pPr>
                      <a:r>
                        <a:rPr lang="ru-RU" altLang="ru-RU" sz="1400" b="0" dirty="0">
                          <a:latin typeface="Circe" panose="020B0502020203020203" pitchFamily="34" charset="-52"/>
                        </a:rPr>
                        <a:t>СПоК «Молочник» по договору купли-продажи (закупочному акту) приобретает в собственность молоко у своих членов по цене 20 руб. за 1 кг.</a:t>
                      </a:r>
                    </a:p>
                    <a:p>
                      <a:pPr marL="0" indent="0">
                        <a:buNone/>
                      </a:pPr>
                      <a:r>
                        <a:rPr lang="ru-RU" altLang="ru-RU" sz="1400" b="0" dirty="0">
                          <a:latin typeface="Circe" panose="020B0502020203020203" pitchFamily="34" charset="-52"/>
                        </a:rPr>
                        <a:t>Приобретённое молоко от лица кооператива продаётся на молочный завод по договору купли-продажи по цене 24 руб. за 1 кг.</a:t>
                      </a:r>
                    </a:p>
                    <a:p>
                      <a:pPr marL="0" indent="0">
                        <a:buNone/>
                      </a:pPr>
                      <a:r>
                        <a:rPr lang="ru-RU" altLang="ru-RU" sz="1400" b="0" dirty="0">
                          <a:latin typeface="Circe" panose="020B0502020203020203" pitchFamily="34" charset="-52"/>
                        </a:rPr>
                        <a:t>Кооператив финансирует свою деятельность за счёт разницы между ценой продажи и ценой покупки</a:t>
                      </a:r>
                      <a:endParaRPr lang="ru-RU" sz="1400" b="0" dirty="0">
                        <a:latin typeface="Circe" panose="020B0502020203020203" pitchFamily="34" charset="-5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964428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E9EBAE8-A7A9-31A6-40B5-C3A1E3385685}"/>
              </a:ext>
            </a:extLst>
          </p:cNvPr>
          <p:cNvSpPr/>
          <p:nvPr/>
        </p:nvSpPr>
        <p:spPr>
          <a:xfrm>
            <a:off x="2758039" y="4231432"/>
            <a:ext cx="4870579" cy="794688"/>
          </a:xfrm>
          <a:prstGeom prst="rect">
            <a:avLst/>
          </a:prstGeom>
          <a:solidFill>
            <a:srgbClr val="BF966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Circe" panose="020B0502020203020203" pitchFamily="34" charset="-52"/>
              </a:rPr>
              <a:t>Цена реализации для сельскохозяйственного производителя (цена сбыта)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50CA180-7ADB-ABAE-138A-A98890ED4B5B}"/>
              </a:ext>
            </a:extLst>
          </p:cNvPr>
          <p:cNvSpPr/>
          <p:nvPr/>
        </p:nvSpPr>
        <p:spPr>
          <a:xfrm>
            <a:off x="7718914" y="4231432"/>
            <a:ext cx="2015413" cy="794688"/>
          </a:xfrm>
          <a:prstGeom prst="rect">
            <a:avLst/>
          </a:prstGeom>
          <a:solidFill>
            <a:srgbClr val="BF966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Circe" panose="020B0502020203020203" pitchFamily="34" charset="-52"/>
              </a:rPr>
              <a:t>Прибыль переработки </a:t>
            </a:r>
            <a:br>
              <a:rPr lang="ru-RU" sz="1600" dirty="0">
                <a:latin typeface="Circe" panose="020B0502020203020203" pitchFamily="34" charset="-52"/>
              </a:rPr>
            </a:br>
            <a:r>
              <a:rPr lang="ru-RU" sz="1600" dirty="0">
                <a:latin typeface="Circe" panose="020B0502020203020203" pitchFamily="34" charset="-52"/>
              </a:rPr>
              <a:t>и торговли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6D94ABE-E041-EF39-5EF0-B02148560280}"/>
              </a:ext>
            </a:extLst>
          </p:cNvPr>
          <p:cNvSpPr/>
          <p:nvPr/>
        </p:nvSpPr>
        <p:spPr>
          <a:xfrm>
            <a:off x="9824623" y="4230324"/>
            <a:ext cx="2015413" cy="794689"/>
          </a:xfrm>
          <a:prstGeom prst="rect">
            <a:avLst/>
          </a:prstGeom>
          <a:solidFill>
            <a:srgbClr val="BF966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Circe" panose="020B0502020203020203" pitchFamily="34" charset="-52"/>
              </a:rPr>
              <a:t>Издержки в сфере переработки </a:t>
            </a:r>
            <a:br>
              <a:rPr lang="ru-RU" sz="1600" dirty="0">
                <a:latin typeface="Circe" panose="020B0502020203020203" pitchFamily="34" charset="-52"/>
              </a:rPr>
            </a:br>
            <a:r>
              <a:rPr lang="ru-RU" sz="1600" dirty="0">
                <a:latin typeface="Circe" panose="020B0502020203020203" pitchFamily="34" charset="-52"/>
              </a:rPr>
              <a:t>и торговли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1129CBB-1A3F-798B-6373-2CB079C1A354}"/>
              </a:ext>
            </a:extLst>
          </p:cNvPr>
          <p:cNvSpPr/>
          <p:nvPr/>
        </p:nvSpPr>
        <p:spPr>
          <a:xfrm>
            <a:off x="2758039" y="5829300"/>
            <a:ext cx="6976288" cy="644638"/>
          </a:xfrm>
          <a:prstGeom prst="rect">
            <a:avLst/>
          </a:prstGeom>
          <a:solidFill>
            <a:srgbClr val="BF966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Circe" panose="020B0502020203020203" pitchFamily="34" charset="-52"/>
              </a:rPr>
              <a:t>Цена реализации для сельскохозяйственного </a:t>
            </a:r>
            <a:br>
              <a:rPr lang="ru-RU" sz="1600" dirty="0">
                <a:latin typeface="Circe" panose="020B0502020203020203" pitchFamily="34" charset="-52"/>
              </a:rPr>
            </a:br>
            <a:r>
              <a:rPr lang="ru-RU" sz="1600" dirty="0">
                <a:latin typeface="Circe" panose="020B0502020203020203" pitchFamily="34" charset="-52"/>
              </a:rPr>
              <a:t>производителя при продаже в кооператив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50D8E9E-57F2-B8BB-B53F-B3C048365A96}"/>
              </a:ext>
            </a:extLst>
          </p:cNvPr>
          <p:cNvSpPr/>
          <p:nvPr/>
        </p:nvSpPr>
        <p:spPr>
          <a:xfrm>
            <a:off x="9805113" y="5825693"/>
            <a:ext cx="2015412" cy="653195"/>
          </a:xfrm>
          <a:prstGeom prst="rect">
            <a:avLst/>
          </a:prstGeom>
          <a:solidFill>
            <a:srgbClr val="5E342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Circe" panose="020B0502020203020203" pitchFamily="34" charset="-52"/>
              </a:rPr>
              <a:t>Издержки СПоК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6AE2ED9-0B4F-6940-74C5-DA340CCEA06E}"/>
              </a:ext>
            </a:extLst>
          </p:cNvPr>
          <p:cNvSpPr/>
          <p:nvPr/>
        </p:nvSpPr>
        <p:spPr>
          <a:xfrm>
            <a:off x="4073978" y="5227423"/>
            <a:ext cx="6988629" cy="2874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ED5539"/>
                </a:solidFill>
                <a:latin typeface="Circe Bold" panose="020B0602020203020203" pitchFamily="34" charset="-52"/>
              </a:rPr>
              <a:t>Цена потребителя</a:t>
            </a:r>
          </a:p>
        </p:txBody>
      </p:sp>
      <p:sp>
        <p:nvSpPr>
          <p:cNvPr id="15" name="Левая фигурная скобка 14">
            <a:extLst>
              <a:ext uri="{FF2B5EF4-FFF2-40B4-BE49-F238E27FC236}">
                <a16:creationId xmlns:a16="http://schemas.microsoft.com/office/drawing/2014/main" id="{8CF46D04-9A98-9DEC-8209-A416CAF476AE}"/>
              </a:ext>
            </a:extLst>
          </p:cNvPr>
          <p:cNvSpPr/>
          <p:nvPr/>
        </p:nvSpPr>
        <p:spPr>
          <a:xfrm rot="16200000" flipH="1" flipV="1">
            <a:off x="7484877" y="810668"/>
            <a:ext cx="287483" cy="6540760"/>
          </a:xfrm>
          <a:prstGeom prst="leftBrace">
            <a:avLst>
              <a:gd name="adj1" fmla="val 50301"/>
              <a:gd name="adj2" fmla="val 50143"/>
            </a:avLst>
          </a:prstGeom>
          <a:ln w="28575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DCB695E-F76A-F83D-FDAD-4728A5340684}"/>
              </a:ext>
            </a:extLst>
          </p:cNvPr>
          <p:cNvSpPr/>
          <p:nvPr/>
        </p:nvSpPr>
        <p:spPr>
          <a:xfrm>
            <a:off x="4118883" y="3617660"/>
            <a:ext cx="6988629" cy="2874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ED5539"/>
                </a:solidFill>
                <a:latin typeface="Circe Bold" panose="020B0602020203020203" pitchFamily="34" charset="-52"/>
              </a:rPr>
              <a:t>Цена потребителя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A256D8E9-568A-A16D-890E-CD828FADCE4C}"/>
              </a:ext>
            </a:extLst>
          </p:cNvPr>
          <p:cNvSpPr/>
          <p:nvPr/>
        </p:nvSpPr>
        <p:spPr>
          <a:xfrm>
            <a:off x="451656" y="4342582"/>
            <a:ext cx="1929600" cy="1930061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Закуп молока </a:t>
            </a:r>
            <a:br>
              <a:rPr lang="ru-RU" sz="1400" b="1" dirty="0"/>
            </a:br>
            <a:r>
              <a:rPr lang="ru-RU" sz="1400" b="1" dirty="0"/>
              <a:t>с целью перепродажи оптовику</a:t>
            </a:r>
          </a:p>
        </p:txBody>
      </p:sp>
    </p:spTree>
    <p:extLst>
      <p:ext uri="{BB962C8B-B14F-4D97-AF65-F5344CB8AC3E}">
        <p14:creationId xmlns:p14="http://schemas.microsoft.com/office/powerpoint/2010/main" val="121770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ADBFA63B-0BF6-4D32-8B75-CDE9344A25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545622"/>
            <a:ext cx="9194800" cy="28990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dirty="0"/>
              <a:t>В ЧЁМ ОТЛИЧИЕ СЕЛЬСКОХОЗЯЙСТВЕННОГО ПОТРЕБИТЕЛЬСКОГО КООПЕРАТИВА ОТ ПОТРЕБИТЕЛЬСКОГО ОБЩЕСТВА?</a:t>
            </a:r>
          </a:p>
        </p:txBody>
      </p:sp>
      <p:graphicFrame>
        <p:nvGraphicFramePr>
          <p:cNvPr id="18" name="Таблица 5">
            <a:extLst>
              <a:ext uri="{FF2B5EF4-FFF2-40B4-BE49-F238E27FC236}">
                <a16:creationId xmlns:a16="http://schemas.microsoft.com/office/drawing/2014/main" id="{735247A7-3CA3-841B-9576-577ED5214F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4700880"/>
              </p:ext>
            </p:extLst>
          </p:nvPr>
        </p:nvGraphicFramePr>
        <p:xfrm>
          <a:off x="371475" y="1523657"/>
          <a:ext cx="11449050" cy="4966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3988">
                  <a:extLst>
                    <a:ext uri="{9D8B030D-6E8A-4147-A177-3AD203B41FA5}">
                      <a16:colId xmlns:a16="http://schemas.microsoft.com/office/drawing/2014/main" val="3219079036"/>
                    </a:ext>
                  </a:extLst>
                </a:gridCol>
                <a:gridCol w="5715062">
                  <a:extLst>
                    <a:ext uri="{9D8B030D-6E8A-4147-A177-3AD203B41FA5}">
                      <a16:colId xmlns:a16="http://schemas.microsoft.com/office/drawing/2014/main" val="3846512857"/>
                    </a:ext>
                  </a:extLst>
                </a:gridCol>
              </a:tblGrid>
              <a:tr h="923278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Circe" panose="020B0502020203020203" pitchFamily="34" charset="-52"/>
                        </a:rPr>
                        <a:t>Сельскохозяйственный потребительский кооператив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55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Circe" panose="020B0502020203020203" pitchFamily="34" charset="-52"/>
                        </a:rPr>
                        <a:t>Потребительское общество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55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017563"/>
                  </a:ext>
                </a:extLst>
              </a:tr>
              <a:tr h="923278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atin typeface="Circe" panose="020B0502020203020203" pitchFamily="34" charset="-52"/>
                        </a:rPr>
                        <a:t>Создаётся сельскохозяйственными товаропроизводителями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600" b="0" dirty="0">
                          <a:latin typeface="Circe" panose="020B0502020203020203" pitchFamily="34" charset="-52"/>
                        </a:rPr>
                        <a:t>Создаётся потребителями какой-либо продукции и услуг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964428"/>
                  </a:ext>
                </a:extLst>
              </a:tr>
              <a:tr h="991934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atin typeface="Circe" panose="020B0502020203020203" pitchFamily="34" charset="-52"/>
                        </a:rPr>
                        <a:t>Преследует цель повышения рентабельности сельскохозяйственного производства своих членов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600" b="0" dirty="0">
                          <a:latin typeface="Circe" panose="020B0502020203020203" pitchFamily="34" charset="-52"/>
                        </a:rPr>
                        <a:t>Преследует цель снижения издержек своих членов (за счёт оптовых закупок и т.д.)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857944"/>
                  </a:ext>
                </a:extLst>
              </a:tr>
              <a:tr h="2127554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atin typeface="Circe" panose="020B0502020203020203" pitchFamily="34" charset="-52"/>
                        </a:rPr>
                        <a:t>Если предметом хозяйственных операций является например, торговля сельскохозяйственной продукцией, эффективность кооператива измеряется ростом цены её сбыта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600" b="0" dirty="0">
                          <a:latin typeface="Circe" panose="020B0502020203020203" pitchFamily="34" charset="-52"/>
                        </a:rPr>
                        <a:t>Если предметом хозяйственных операций является например, торговля сельскохозяйственной продукцией, эффективность общества определяется снижением цены её закупки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417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3834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ADBFA63B-0BF6-4D32-8B75-CDE9344A25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545622"/>
            <a:ext cx="9194800" cy="28990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dirty="0"/>
              <a:t>ПОЧЕМУ ТОГДА КООПЕРАТИВЫ НЕ ВЫТЕСНИЛИ ЧАСТНЫЙ БИЗНЕС</a:t>
            </a:r>
            <a:br>
              <a:rPr lang="ru-RU" sz="1800" dirty="0"/>
            </a:br>
            <a:r>
              <a:rPr lang="ru-RU" sz="1800" dirty="0"/>
              <a:t>В ПОРЕФОРМЕННОЙ РОССИИ?</a:t>
            </a:r>
          </a:p>
        </p:txBody>
      </p:sp>
      <p:pic>
        <p:nvPicPr>
          <p:cNvPr id="4" name="Picture 32" descr="Россия — страна умирающих деревень. Часть I">
            <a:extLst>
              <a:ext uri="{FF2B5EF4-FFF2-40B4-BE49-F238E27FC236}">
                <a16:creationId xmlns:a16="http://schemas.microsoft.com/office/drawing/2014/main" id="{83EB2D3F-F20B-7972-AD21-1011D39FA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146" y="1358900"/>
            <a:ext cx="3759379" cy="244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4" descr="Названа самая красивая деревня России - Блог «Безумный мир» - MySlo.ru">
            <a:extLst>
              <a:ext uri="{FF2B5EF4-FFF2-40B4-BE49-F238E27FC236}">
                <a16:creationId xmlns:a16="http://schemas.microsoft.com/office/drawing/2014/main" id="{460867B0-01ED-0D49-8D9C-1B6728022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145" y="3651764"/>
            <a:ext cx="3759381" cy="283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1">
            <a:extLst>
              <a:ext uri="{FF2B5EF4-FFF2-40B4-BE49-F238E27FC236}">
                <a16:creationId xmlns:a16="http://schemas.microsoft.com/office/drawing/2014/main" id="{802C57F4-30DB-3791-FE9F-93E23B6752E0}"/>
              </a:ext>
            </a:extLst>
          </p:cNvPr>
          <p:cNvSpPr txBox="1">
            <a:spLocks/>
          </p:cNvSpPr>
          <p:nvPr/>
        </p:nvSpPr>
        <p:spPr>
          <a:xfrm>
            <a:off x="304799" y="1865609"/>
            <a:ext cx="5754689" cy="289908"/>
          </a:xfrm>
          <a:prstGeom prst="rect">
            <a:avLst/>
          </a:prstGeom>
        </p:spPr>
        <p:txBody>
          <a:bodyPr/>
          <a:lstStyle>
            <a:lvl1pPr mar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5E3427"/>
                </a:solidFill>
                <a:latin typeface="Circe Bold" panose="020B0602020203020203" pitchFamily="34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Потому что:</a:t>
            </a:r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id="{4A098F92-4381-4ACB-6BC6-3AB4FB2A3673}"/>
              </a:ext>
            </a:extLst>
          </p:cNvPr>
          <p:cNvSpPr txBox="1">
            <a:spLocks/>
          </p:cNvSpPr>
          <p:nvPr/>
        </p:nvSpPr>
        <p:spPr>
          <a:xfrm>
            <a:off x="749299" y="2403270"/>
            <a:ext cx="5754689" cy="3309787"/>
          </a:xfrm>
          <a:prstGeom prst="rect">
            <a:avLst/>
          </a:prstGeom>
        </p:spPr>
        <p:txBody>
          <a:bodyPr/>
          <a:lstStyle>
            <a:lvl1pPr mar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5E3427"/>
                </a:solidFill>
                <a:latin typeface="Circe Bold" panose="020B0602020203020203" pitchFamily="34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  <a:latin typeface="Circe" panose="020B0502020203020203" pitchFamily="34" charset="-52"/>
              </a:rPr>
              <a:t>о работе через кооператив нужно договориться, </a:t>
            </a:r>
          </a:p>
          <a:p>
            <a:r>
              <a:rPr lang="ru-RU" sz="2000" dirty="0">
                <a:solidFill>
                  <a:schemeClr val="tx1"/>
                </a:solidFill>
                <a:latin typeface="Circe" panose="020B0502020203020203" pitchFamily="34" charset="-52"/>
              </a:rPr>
              <a:t>материальную базу кооператива нужно создать, </a:t>
            </a:r>
          </a:p>
          <a:p>
            <a:r>
              <a:rPr lang="ru-RU" sz="2000" dirty="0">
                <a:solidFill>
                  <a:schemeClr val="tx1"/>
                </a:solidFill>
                <a:latin typeface="Circe" panose="020B0502020203020203" pitchFamily="34" charset="-52"/>
              </a:rPr>
              <a:t>на управление кооперативом нужно отвлекаться, </a:t>
            </a:r>
          </a:p>
          <a:p>
            <a:r>
              <a:rPr lang="ru-RU" sz="2000" dirty="0">
                <a:solidFill>
                  <a:schemeClr val="tx1"/>
                </a:solidFill>
                <a:latin typeface="Circe" panose="020B0502020203020203" pitchFamily="34" charset="-52"/>
              </a:rPr>
              <a:t>в кооперативе свою деятельность нужно планировать,</a:t>
            </a:r>
          </a:p>
          <a:p>
            <a:r>
              <a:rPr lang="ru-RU" sz="2000" dirty="0">
                <a:solidFill>
                  <a:schemeClr val="tx1"/>
                </a:solidFill>
                <a:latin typeface="Circe" panose="020B0502020203020203" pitchFamily="34" charset="-52"/>
              </a:rPr>
              <a:t>к кооперативу нужно относиться как к своему, </a:t>
            </a:r>
          </a:p>
          <a:p>
            <a:r>
              <a:rPr lang="ru-RU" sz="2000" dirty="0">
                <a:solidFill>
                  <a:schemeClr val="tx1"/>
                </a:solidFill>
                <a:latin typeface="Circe" panose="020B0502020203020203" pitchFamily="34" charset="-52"/>
              </a:rPr>
              <a:t>по обязательствам кооператива нужно отвечать, </a:t>
            </a:r>
          </a:p>
          <a:p>
            <a:r>
              <a:rPr lang="ru-RU" sz="2000" dirty="0">
                <a:solidFill>
                  <a:schemeClr val="tx1"/>
                </a:solidFill>
                <a:latin typeface="Circe" panose="020B0502020203020203" pitchFamily="34" charset="-52"/>
              </a:rPr>
              <a:t>МЫ ТАК НЕ ПРИВЫКЛИ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9E0B6647-1C60-B3CF-0A24-FE7162FCC732}"/>
              </a:ext>
            </a:extLst>
          </p:cNvPr>
          <p:cNvSpPr/>
          <p:nvPr/>
        </p:nvSpPr>
        <p:spPr>
          <a:xfrm>
            <a:off x="371474" y="2525637"/>
            <a:ext cx="108466" cy="108466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87F76D89-430D-3C9E-C8D5-692F4A8262D0}"/>
              </a:ext>
            </a:extLst>
          </p:cNvPr>
          <p:cNvSpPr/>
          <p:nvPr/>
        </p:nvSpPr>
        <p:spPr>
          <a:xfrm>
            <a:off x="371474" y="2935212"/>
            <a:ext cx="108466" cy="108466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AF9ED912-13D7-4A39-8A04-46C53FBAE888}"/>
              </a:ext>
            </a:extLst>
          </p:cNvPr>
          <p:cNvSpPr/>
          <p:nvPr/>
        </p:nvSpPr>
        <p:spPr>
          <a:xfrm>
            <a:off x="371474" y="3324942"/>
            <a:ext cx="108466" cy="108466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9B3E632A-D9F3-3597-4809-00BD5666CD07}"/>
              </a:ext>
            </a:extLst>
          </p:cNvPr>
          <p:cNvSpPr/>
          <p:nvPr/>
        </p:nvSpPr>
        <p:spPr>
          <a:xfrm>
            <a:off x="371474" y="4003930"/>
            <a:ext cx="108466" cy="108466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80A224A1-B573-CD03-6F00-387CA20C3CB9}"/>
              </a:ext>
            </a:extLst>
          </p:cNvPr>
          <p:cNvSpPr/>
          <p:nvPr/>
        </p:nvSpPr>
        <p:spPr>
          <a:xfrm>
            <a:off x="371475" y="4682918"/>
            <a:ext cx="108466" cy="108466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EA4F2963-C666-0B97-BB27-D721C9410E2F}"/>
              </a:ext>
            </a:extLst>
          </p:cNvPr>
          <p:cNvSpPr/>
          <p:nvPr/>
        </p:nvSpPr>
        <p:spPr>
          <a:xfrm>
            <a:off x="371475" y="5074624"/>
            <a:ext cx="108466" cy="108466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3CAECB64-BCD8-A802-A22B-A8FC80E21449}"/>
              </a:ext>
            </a:extLst>
          </p:cNvPr>
          <p:cNvSpPr/>
          <p:nvPr/>
        </p:nvSpPr>
        <p:spPr>
          <a:xfrm>
            <a:off x="374649" y="5456916"/>
            <a:ext cx="108466" cy="108466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554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ADBFA63B-0BF6-4D32-8B75-CDE9344A25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545622"/>
            <a:ext cx="9194800" cy="28990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dirty="0"/>
              <a:t>КООПЕРИРОВАНИЕ ПОЛЕЗНО, НО ПРЕДПОЛАГАЕТ НЕСЕНИЕ ИЗДЕРЖЕК</a:t>
            </a:r>
          </a:p>
        </p:txBody>
      </p:sp>
      <p:graphicFrame>
        <p:nvGraphicFramePr>
          <p:cNvPr id="15" name="Таблица 9">
            <a:extLst>
              <a:ext uri="{FF2B5EF4-FFF2-40B4-BE49-F238E27FC236}">
                <a16:creationId xmlns:a16="http://schemas.microsoft.com/office/drawing/2014/main" id="{351DDAFF-42A6-6FA4-563A-2E4822F1B2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8287944"/>
              </p:ext>
            </p:extLst>
          </p:nvPr>
        </p:nvGraphicFramePr>
        <p:xfrm>
          <a:off x="371475" y="1407887"/>
          <a:ext cx="11449050" cy="5081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2057">
                  <a:extLst>
                    <a:ext uri="{9D8B030D-6E8A-4147-A177-3AD203B41FA5}">
                      <a16:colId xmlns:a16="http://schemas.microsoft.com/office/drawing/2014/main" val="3891189694"/>
                    </a:ext>
                  </a:extLst>
                </a:gridCol>
                <a:gridCol w="6256993">
                  <a:extLst>
                    <a:ext uri="{9D8B030D-6E8A-4147-A177-3AD203B41FA5}">
                      <a16:colId xmlns:a16="http://schemas.microsoft.com/office/drawing/2014/main" val="284993569"/>
                    </a:ext>
                  </a:extLst>
                </a:gridCol>
              </a:tblGrid>
              <a:tr h="74016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irce" panose="020B0502020203020203" pitchFamily="34" charset="-52"/>
                        </a:rPr>
                        <a:t>Финансовые издержки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55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irce" panose="020B0502020203020203" pitchFamily="34" charset="-52"/>
                        </a:rPr>
                        <a:t>Нефинансовые издержки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55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395603"/>
                  </a:ext>
                </a:extLst>
              </a:tr>
              <a:tr h="193561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latin typeface="Circe" panose="020B0502020203020203" pitchFamily="34" charset="-52"/>
                        </a:rPr>
                        <a:t>Необходимость «вскладчину» приобрести основные фонды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latin typeface="Circe" panose="020B0502020203020203" pitchFamily="34" charset="-52"/>
                        </a:rPr>
                        <a:t>Необходимость отказа от части хозяйственной самостоятельности (обязательное хозяйственное участие),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485934"/>
                  </a:ext>
                </a:extLst>
              </a:tr>
              <a:tr h="1128485">
                <a:tc row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latin typeface="Circe" panose="020B0502020203020203" pitchFamily="34" charset="-52"/>
                        </a:rPr>
                        <a:t>Необходимость финансировать текущую деятельность кооператива (например, взносами) и т.д.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latin typeface="Circe" panose="020B0502020203020203" pitchFamily="34" charset="-52"/>
                        </a:rPr>
                        <a:t>Необходимость участия в управлении,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642418"/>
                  </a:ext>
                </a:extLst>
              </a:tr>
              <a:tr h="127754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latin typeface="Circe" panose="020B0502020203020203" pitchFamily="34" charset="-52"/>
                        </a:rPr>
                        <a:t>Ответственность членов за последствия деятельности кооператива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823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9083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ADBFA63B-0BF6-4D32-8B75-CDE9344A25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545622"/>
            <a:ext cx="9194800" cy="28990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dirty="0"/>
              <a:t>ТРИ НЕОБХОДИМЫХ УСЛОВИЯ ДЕЯТЕЛЬНОСТИ КООПЕРАТИВА </a:t>
            </a: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9FC0916-14A4-1701-1BB5-7EAEF2C3B437}"/>
              </a:ext>
            </a:extLst>
          </p:cNvPr>
          <p:cNvGrpSpPr/>
          <p:nvPr/>
        </p:nvGrpSpPr>
        <p:grpSpPr>
          <a:xfrm>
            <a:off x="1383845" y="1828466"/>
            <a:ext cx="9033330" cy="967674"/>
            <a:chOff x="749299" y="2403270"/>
            <a:chExt cx="9033330" cy="967674"/>
          </a:xfrm>
        </p:grpSpPr>
        <p:sp>
          <p:nvSpPr>
            <p:cNvPr id="15" name="Текст 1">
              <a:extLst>
                <a:ext uri="{FF2B5EF4-FFF2-40B4-BE49-F238E27FC236}">
                  <a16:creationId xmlns:a16="http://schemas.microsoft.com/office/drawing/2014/main" id="{47666168-0D3C-2B61-F377-8889ADC11531}"/>
                </a:ext>
              </a:extLst>
            </p:cNvPr>
            <p:cNvSpPr txBox="1">
              <a:spLocks/>
            </p:cNvSpPr>
            <p:nvPr/>
          </p:nvSpPr>
          <p:spPr>
            <a:xfrm>
              <a:off x="749299" y="2403270"/>
              <a:ext cx="5754689" cy="289907"/>
            </a:xfrm>
            <a:prstGeom prst="rect">
              <a:avLst/>
            </a:prstGeom>
          </p:spPr>
          <p:txBody>
            <a:bodyPr/>
            <a:lstStyle>
              <a:lvl1pPr marL="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rgbClr val="5E3427"/>
                  </a:solidFill>
                  <a:latin typeface="Circe Bold" panose="020B0602020203020203" pitchFamily="34" charset="-52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000" dirty="0">
                  <a:solidFill>
                    <a:schemeClr val="tx1"/>
                  </a:solidFill>
                </a:rPr>
                <a:t>ДОВЕРИЕ</a:t>
              </a:r>
            </a:p>
          </p:txBody>
        </p:sp>
        <p:sp>
          <p:nvSpPr>
            <p:cNvPr id="16" name="Текст 1">
              <a:extLst>
                <a:ext uri="{FF2B5EF4-FFF2-40B4-BE49-F238E27FC236}">
                  <a16:creationId xmlns:a16="http://schemas.microsoft.com/office/drawing/2014/main" id="{DE9F61F2-3814-C4F5-901A-92640768DE1F}"/>
                </a:ext>
              </a:extLst>
            </p:cNvPr>
            <p:cNvSpPr txBox="1">
              <a:spLocks/>
            </p:cNvSpPr>
            <p:nvPr/>
          </p:nvSpPr>
          <p:spPr>
            <a:xfrm>
              <a:off x="749299" y="2738007"/>
              <a:ext cx="9033330" cy="632937"/>
            </a:xfrm>
            <a:prstGeom prst="rect">
              <a:avLst/>
            </a:prstGeom>
          </p:spPr>
          <p:txBody>
            <a:bodyPr/>
            <a:lstStyle>
              <a:lvl1pPr marL="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rgbClr val="5E3427"/>
                  </a:solidFill>
                  <a:latin typeface="Circe Bold" panose="020B0602020203020203" pitchFamily="34" charset="-52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000" dirty="0">
                  <a:solidFill>
                    <a:schemeClr val="tx1"/>
                  </a:solidFill>
                  <a:latin typeface="Circe" panose="020B0502020203020203" pitchFamily="34" charset="-52"/>
                </a:rPr>
                <a:t>члены кооператива безоговорочно доверяют друг другу в хозяйственных, производственных и финансовых вопросах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011B9F68-B8F8-41D4-6B20-F9A926D0B5F8}"/>
              </a:ext>
            </a:extLst>
          </p:cNvPr>
          <p:cNvGrpSpPr/>
          <p:nvPr/>
        </p:nvGrpSpPr>
        <p:grpSpPr>
          <a:xfrm>
            <a:off x="1383845" y="3286669"/>
            <a:ext cx="10571844" cy="953160"/>
            <a:chOff x="749299" y="3868125"/>
            <a:chExt cx="10571844" cy="953160"/>
          </a:xfrm>
        </p:grpSpPr>
        <p:sp>
          <p:nvSpPr>
            <p:cNvPr id="17" name="Текст 1">
              <a:extLst>
                <a:ext uri="{FF2B5EF4-FFF2-40B4-BE49-F238E27FC236}">
                  <a16:creationId xmlns:a16="http://schemas.microsoft.com/office/drawing/2014/main" id="{072C0349-440D-465C-AFF6-F997D343EE2F}"/>
                </a:ext>
              </a:extLst>
            </p:cNvPr>
            <p:cNvSpPr txBox="1">
              <a:spLocks/>
            </p:cNvSpPr>
            <p:nvPr/>
          </p:nvSpPr>
          <p:spPr>
            <a:xfrm>
              <a:off x="749299" y="3868125"/>
              <a:ext cx="5754689" cy="289907"/>
            </a:xfrm>
            <a:prstGeom prst="rect">
              <a:avLst/>
            </a:prstGeom>
          </p:spPr>
          <p:txBody>
            <a:bodyPr/>
            <a:lstStyle>
              <a:lvl1pPr marL="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rgbClr val="5E3427"/>
                  </a:solidFill>
                  <a:latin typeface="Circe Bold" panose="020B0602020203020203" pitchFamily="34" charset="-52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000" dirty="0">
                  <a:solidFill>
                    <a:schemeClr val="tx1"/>
                  </a:solidFill>
                </a:rPr>
                <a:t>КУЛЬТУРА</a:t>
              </a:r>
            </a:p>
          </p:txBody>
        </p:sp>
        <p:sp>
          <p:nvSpPr>
            <p:cNvPr id="18" name="Текст 1">
              <a:extLst>
                <a:ext uri="{FF2B5EF4-FFF2-40B4-BE49-F238E27FC236}">
                  <a16:creationId xmlns:a16="http://schemas.microsoft.com/office/drawing/2014/main" id="{0FE8BDDC-5959-C258-3BEE-BB1FD81916F0}"/>
                </a:ext>
              </a:extLst>
            </p:cNvPr>
            <p:cNvSpPr txBox="1">
              <a:spLocks/>
            </p:cNvSpPr>
            <p:nvPr/>
          </p:nvSpPr>
          <p:spPr>
            <a:xfrm>
              <a:off x="749299" y="4188348"/>
              <a:ext cx="10571844" cy="632937"/>
            </a:xfrm>
            <a:prstGeom prst="rect">
              <a:avLst/>
            </a:prstGeom>
          </p:spPr>
          <p:txBody>
            <a:bodyPr/>
            <a:lstStyle>
              <a:lvl1pPr marL="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rgbClr val="5E3427"/>
                  </a:solidFill>
                  <a:latin typeface="Circe Bold" panose="020B0602020203020203" pitchFamily="34" charset="-52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000" dirty="0">
                  <a:solidFill>
                    <a:schemeClr val="tx1"/>
                  </a:solidFill>
                  <a:latin typeface="Circe" panose="020B0502020203020203" pitchFamily="34" charset="-52"/>
                </a:rPr>
                <a:t>члены кооператива умеют совместно решать сложные вопросы, достигать компромисса в конфликтных ситуациях, следовать достигнутым договорённостям, отвечать за нарушение обязательств (вольное или невольное); 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67F3319-FCBF-6A0E-C5EC-A34614148EFD}"/>
              </a:ext>
            </a:extLst>
          </p:cNvPr>
          <p:cNvGrpSpPr/>
          <p:nvPr/>
        </p:nvGrpSpPr>
        <p:grpSpPr>
          <a:xfrm>
            <a:off x="1383845" y="4971569"/>
            <a:ext cx="10571844" cy="953160"/>
            <a:chOff x="749299" y="5536540"/>
            <a:chExt cx="10571844" cy="953160"/>
          </a:xfrm>
        </p:grpSpPr>
        <p:sp>
          <p:nvSpPr>
            <p:cNvPr id="19" name="Текст 1">
              <a:extLst>
                <a:ext uri="{FF2B5EF4-FFF2-40B4-BE49-F238E27FC236}">
                  <a16:creationId xmlns:a16="http://schemas.microsoft.com/office/drawing/2014/main" id="{549D2267-8474-9445-82D4-B77A8122AE15}"/>
                </a:ext>
              </a:extLst>
            </p:cNvPr>
            <p:cNvSpPr txBox="1">
              <a:spLocks/>
            </p:cNvSpPr>
            <p:nvPr/>
          </p:nvSpPr>
          <p:spPr>
            <a:xfrm>
              <a:off x="749299" y="5536540"/>
              <a:ext cx="5754689" cy="289907"/>
            </a:xfrm>
            <a:prstGeom prst="rect">
              <a:avLst/>
            </a:prstGeom>
          </p:spPr>
          <p:txBody>
            <a:bodyPr/>
            <a:lstStyle>
              <a:lvl1pPr marL="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rgbClr val="5E3427"/>
                  </a:solidFill>
                  <a:latin typeface="Circe Bold" panose="020B0602020203020203" pitchFamily="34" charset="-52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000" dirty="0">
                  <a:solidFill>
                    <a:schemeClr val="tx1"/>
                  </a:solidFill>
                </a:rPr>
                <a:t>РЕПУТАЦИЯ</a:t>
              </a:r>
            </a:p>
          </p:txBody>
        </p:sp>
        <p:sp>
          <p:nvSpPr>
            <p:cNvPr id="20" name="Текст 1">
              <a:extLst>
                <a:ext uri="{FF2B5EF4-FFF2-40B4-BE49-F238E27FC236}">
                  <a16:creationId xmlns:a16="http://schemas.microsoft.com/office/drawing/2014/main" id="{5A8318FA-07AB-CF1F-96E9-4ABDC177B467}"/>
                </a:ext>
              </a:extLst>
            </p:cNvPr>
            <p:cNvSpPr txBox="1">
              <a:spLocks/>
            </p:cNvSpPr>
            <p:nvPr/>
          </p:nvSpPr>
          <p:spPr>
            <a:xfrm>
              <a:off x="749299" y="5856763"/>
              <a:ext cx="10571844" cy="632937"/>
            </a:xfrm>
            <a:prstGeom prst="rect">
              <a:avLst/>
            </a:prstGeom>
          </p:spPr>
          <p:txBody>
            <a:bodyPr/>
            <a:lstStyle>
              <a:lvl1pPr marL="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rgbClr val="5E3427"/>
                  </a:solidFill>
                  <a:latin typeface="Circe Bold" panose="020B0602020203020203" pitchFamily="34" charset="-52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000" dirty="0">
                  <a:solidFill>
                    <a:schemeClr val="tx1"/>
                  </a:solidFill>
                  <a:latin typeface="Circe" panose="020B0502020203020203" pitchFamily="34" charset="-52"/>
                </a:rPr>
                <a:t>среди членов кооператива есть лица, пользующиеся особым доверием и уважением других членов – из них формируется правление и наблюдательный совет</a:t>
              </a:r>
            </a:p>
          </p:txBody>
        </p:sp>
      </p:grp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7931BC4-AC50-931F-89C5-788CCC6FE6B7}"/>
              </a:ext>
            </a:extLst>
          </p:cNvPr>
          <p:cNvSpPr/>
          <p:nvPr/>
        </p:nvSpPr>
        <p:spPr>
          <a:xfrm>
            <a:off x="371475" y="1828466"/>
            <a:ext cx="866775" cy="866775"/>
          </a:xfrm>
          <a:prstGeom prst="rect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>
                <a:latin typeface="Circe Bold" panose="020B0602020203020203" pitchFamily="34" charset="-52"/>
              </a:rPr>
              <a:t>01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7B293AEF-53F3-1DFC-AC32-760FC0A0BEB6}"/>
              </a:ext>
            </a:extLst>
          </p:cNvPr>
          <p:cNvSpPr/>
          <p:nvPr/>
        </p:nvSpPr>
        <p:spPr>
          <a:xfrm>
            <a:off x="371475" y="3489972"/>
            <a:ext cx="866775" cy="866775"/>
          </a:xfrm>
          <a:prstGeom prst="rect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>
                <a:latin typeface="Circe Bold" panose="020B0602020203020203" pitchFamily="34" charset="-52"/>
              </a:rPr>
              <a:t>02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7B7760A-8A40-7291-E852-3BFA577108CF}"/>
              </a:ext>
            </a:extLst>
          </p:cNvPr>
          <p:cNvSpPr/>
          <p:nvPr/>
        </p:nvSpPr>
        <p:spPr>
          <a:xfrm>
            <a:off x="371474" y="4984509"/>
            <a:ext cx="866775" cy="866775"/>
          </a:xfrm>
          <a:prstGeom prst="rect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>
                <a:latin typeface="Circe Bold" panose="020B0602020203020203" pitchFamily="34" charset="-52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382908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ADBFA63B-0BF6-4D32-8B75-CDE9344A25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545622"/>
            <a:ext cx="9194800" cy="28990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dirty="0"/>
              <a:t>КОГДА СОЗДАНИЕ СЕЛЬСКОХОЗЯЙСТВЕННОГО ПОТРЕБИТЕЛЬСКОГО КООПЕРАТИВА ПРОТИВОПОКАЗАНО?</a:t>
            </a:r>
          </a:p>
        </p:txBody>
      </p:sp>
      <p:graphicFrame>
        <p:nvGraphicFramePr>
          <p:cNvPr id="26" name="Таблица 9">
            <a:extLst>
              <a:ext uri="{FF2B5EF4-FFF2-40B4-BE49-F238E27FC236}">
                <a16:creationId xmlns:a16="http://schemas.microsoft.com/office/drawing/2014/main" id="{14B98EC6-B96F-D70B-4B1E-8207912AFC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5743537"/>
              </p:ext>
            </p:extLst>
          </p:nvPr>
        </p:nvGraphicFramePr>
        <p:xfrm>
          <a:off x="400050" y="1399592"/>
          <a:ext cx="11420475" cy="509010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1946">
                  <a:extLst>
                    <a:ext uri="{9D8B030D-6E8A-4147-A177-3AD203B41FA5}">
                      <a16:colId xmlns:a16="http://schemas.microsoft.com/office/drawing/2014/main" val="3891189694"/>
                    </a:ext>
                  </a:extLst>
                </a:gridCol>
                <a:gridCol w="5359690">
                  <a:extLst>
                    <a:ext uri="{9D8B030D-6E8A-4147-A177-3AD203B41FA5}">
                      <a16:colId xmlns:a16="http://schemas.microsoft.com/office/drawing/2014/main" val="284993569"/>
                    </a:ext>
                  </a:extLst>
                </a:gridCol>
                <a:gridCol w="5488839">
                  <a:extLst>
                    <a:ext uri="{9D8B030D-6E8A-4147-A177-3AD203B41FA5}">
                      <a16:colId xmlns:a16="http://schemas.microsoft.com/office/drawing/2014/main" val="190142523"/>
                    </a:ext>
                  </a:extLst>
                </a:gridCol>
              </a:tblGrid>
              <a:tr h="6352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Circe" panose="020B0502020203020203" pitchFamily="34" charset="-52"/>
                        </a:rPr>
                        <a:t>№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55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Circe" panose="020B0502020203020203" pitchFamily="34" charset="-52"/>
                        </a:rPr>
                        <a:t>Наименование случая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55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Circe" panose="020B0502020203020203" pitchFamily="34" charset="-52"/>
                        </a:rPr>
                        <a:t>Что предпринять?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55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395603"/>
                  </a:ext>
                </a:extLst>
              </a:tr>
              <a:tr h="1972576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Circe" panose="020B0502020203020203" pitchFamily="34" charset="-52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Circe" panose="020B0502020203020203" pitchFamily="34" charset="-52"/>
                        </a:rPr>
                        <a:t>Сельские жители собираются объединяться не для оказания услуг своим ЛПХ (снабженческих, сбытовых или иных), а для совместного производства сельскохозяйственной продукции (выращивания сельскохозяйственных животных, продукции растениеводства и т.д.).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Circe" panose="020B0502020203020203" pitchFamily="34" charset="-52"/>
                        </a:rPr>
                        <a:t>Правильным решением будет создать сельскохозяйственный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Circe" panose="020B0502020203020203" pitchFamily="34" charset="-52"/>
                        </a:rPr>
                        <a:t>производственный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Circe" panose="020B0502020203020203" pitchFamily="34" charset="-52"/>
                        </a:rPr>
                        <a:t> кооператив.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485934"/>
                  </a:ext>
                </a:extLst>
              </a:tr>
              <a:tr h="12411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irce" panose="020B0502020203020203" pitchFamily="34" charset="-52"/>
                        </a:rPr>
                        <a:t>2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irce" panose="020B0502020203020203" pitchFamily="34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Circe" panose="020B0502020203020203" pitchFamily="34" charset="-52"/>
                        </a:rPr>
                        <a:t>Сельхозтоваропроизводители объединяются в кооператив для оказания услуг друг другу (например, одни производят корма, другие используют их для кормления животных).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Circe" panose="020B0502020203020203" pitchFamily="34" charset="-52"/>
                        </a:rPr>
                        <a:t>Правильным решением будет выстроить обычные рыночные отношения, отдельное юридическое лицо для этого не нужно.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451576"/>
                  </a:ext>
                </a:extLst>
              </a:tr>
              <a:tr h="12411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irce" panose="020B0502020203020203" pitchFamily="34" charset="-52"/>
                        </a:rPr>
                        <a:t>3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irce" panose="020B0502020203020203" pitchFamily="34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Circe" panose="020B0502020203020203" pitchFamily="34" charset="-52"/>
                        </a:rPr>
                        <a:t>Когда сельхозтоваропроизводители не отдают себе отчёт, как именно их объединение обеспечит им рост доходов (или снижение расходов).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Circe" panose="020B0502020203020203" pitchFamily="34" charset="-52"/>
                        </a:rPr>
                        <a:t>Инициаторам нужно дополнительно изучить вопрос (проконсультироваться с коллегами, с ревизионным союзом) и, возможно, снова вернуться к вопросу о создании кооператива, если понимание появилось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163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6862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ADBFA63B-0BF6-4D32-8B75-CDE9344A25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545622"/>
            <a:ext cx="9194800" cy="28990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dirty="0"/>
              <a:t>КОГДА СОЗДАНИЕ СЕЛЬСКОХОЗЯЙСТВЕННОГО ПОТРЕБИТЕЛЬСКОГО КООПЕРАТИВА ПРОТИВОПОКАЗАНО?</a:t>
            </a:r>
          </a:p>
        </p:txBody>
      </p:sp>
      <p:graphicFrame>
        <p:nvGraphicFramePr>
          <p:cNvPr id="26" name="Таблица 9">
            <a:extLst>
              <a:ext uri="{FF2B5EF4-FFF2-40B4-BE49-F238E27FC236}">
                <a16:creationId xmlns:a16="http://schemas.microsoft.com/office/drawing/2014/main" id="{14B98EC6-B96F-D70B-4B1E-8207912AFC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541871"/>
              </p:ext>
            </p:extLst>
          </p:nvPr>
        </p:nvGraphicFramePr>
        <p:xfrm>
          <a:off x="400050" y="1399592"/>
          <a:ext cx="11420475" cy="509010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1946">
                  <a:extLst>
                    <a:ext uri="{9D8B030D-6E8A-4147-A177-3AD203B41FA5}">
                      <a16:colId xmlns:a16="http://schemas.microsoft.com/office/drawing/2014/main" val="3891189694"/>
                    </a:ext>
                  </a:extLst>
                </a:gridCol>
                <a:gridCol w="5359690">
                  <a:extLst>
                    <a:ext uri="{9D8B030D-6E8A-4147-A177-3AD203B41FA5}">
                      <a16:colId xmlns:a16="http://schemas.microsoft.com/office/drawing/2014/main" val="284993569"/>
                    </a:ext>
                  </a:extLst>
                </a:gridCol>
                <a:gridCol w="5488839">
                  <a:extLst>
                    <a:ext uri="{9D8B030D-6E8A-4147-A177-3AD203B41FA5}">
                      <a16:colId xmlns:a16="http://schemas.microsoft.com/office/drawing/2014/main" val="190142523"/>
                    </a:ext>
                  </a:extLst>
                </a:gridCol>
              </a:tblGrid>
              <a:tr h="60787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Circe" panose="020B0502020203020203" pitchFamily="34" charset="-52"/>
                        </a:rPr>
                        <a:t>№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55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Circe" panose="020B0502020203020203" pitchFamily="34" charset="-52"/>
                        </a:rPr>
                        <a:t>Наименование случая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55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Circe" panose="020B0502020203020203" pitchFamily="34" charset="-52"/>
                        </a:rPr>
                        <a:t>Что предпринять?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55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395603"/>
                  </a:ext>
                </a:extLst>
              </a:tr>
              <a:tr h="1573669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600" dirty="0">
                          <a:latin typeface="Circe" panose="020B0502020203020203" pitchFamily="34" charset="-52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600" dirty="0">
                          <a:latin typeface="Circe" panose="020B0502020203020203" pitchFamily="34" charset="-52"/>
                        </a:rPr>
                        <a:t>Когда кооператив создаётся «при» частном перерабатывающем (торговом) предприятии, которое надеется увеличить свои мощности за счёт ожидаемой государственной поддержки.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Circe" panose="020B0502020203020203" pitchFamily="34" charset="-52"/>
                        </a:rPr>
                        <a:t>Кооператив лучше не создавать, потому что частное предприятие, ощущающее себя фактическим владельцем кооператива, не будет работать в интересах «членов», но только в интересах своего владельца.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485934"/>
                  </a:ext>
                </a:extLst>
              </a:tr>
              <a:tr h="17208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irce" panose="020B0502020203020203" pitchFamily="34" charset="-52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600" dirty="0">
                          <a:latin typeface="Circe" panose="020B0502020203020203" pitchFamily="34" charset="-52"/>
                        </a:rPr>
                        <a:t>Когда кооператив создаётся при т.н. «опорном фермере», который предоставляет ресурсы хозяйства для того, чтобы быстро запустить деятельность кооператива. 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600" dirty="0">
                          <a:latin typeface="Circe" panose="020B0502020203020203" pitchFamily="34" charset="-52"/>
                        </a:rPr>
                        <a:t>Через некоторое время т.н. «опорный фермер» сознает себя как частный посредник (см. случай № 4).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Circe" panose="020B0502020203020203" pitchFamily="34" charset="-52"/>
                        </a:rPr>
                        <a:t>Кооператив лучше не создавать, а сразу формировать соответствующие мощности на базе данного КФХ за его собственный счёт.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451576"/>
                  </a:ext>
                </a:extLst>
              </a:tr>
              <a:tr h="11876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irce" panose="020B0502020203020203" pitchFamily="34" charset="-52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600" dirty="0">
                          <a:latin typeface="Circe" panose="020B0502020203020203" pitchFamily="34" charset="-52"/>
                        </a:rPr>
                        <a:t>Когда инициатор (лицо или группа лиц) надеется через создание «кооператива» получить дополнительные средства из бюджета.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Circe" panose="020B0502020203020203" pitchFamily="34" charset="-52"/>
                        </a:rPr>
                        <a:t>Инициатору лучше сразу отказаться от деятельности, которая может повлечь за собой предусмотренную законом ответственность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163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233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47650" y="2770188"/>
            <a:ext cx="7288214" cy="587375"/>
          </a:xfrm>
        </p:spPr>
        <p:txBody>
          <a:bodyPr/>
          <a:lstStyle/>
          <a:p>
            <a:r>
              <a:rPr lang="ru-RU" dirty="0"/>
              <a:t>Ждем Вас в ЦК СХ!</a:t>
            </a:r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4961AC3-406A-4245-8F56-AA5C27B88116}"/>
              </a:ext>
            </a:extLst>
          </p:cNvPr>
          <p:cNvSpPr txBox="1">
            <a:spLocks/>
          </p:cNvSpPr>
          <p:nvPr/>
        </p:nvSpPr>
        <p:spPr>
          <a:xfrm>
            <a:off x="304800" y="3476235"/>
            <a:ext cx="6931269" cy="8757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400" dirty="0">
                <a:latin typeface="Circe" panose="020B0502020203020203" pitchFamily="34" charset="-52"/>
              </a:rPr>
              <a:t>Надеемся на плодотворное сотрудничество </a:t>
            </a:r>
            <a:br>
              <a:rPr lang="ru-RU" sz="2400" dirty="0">
                <a:latin typeface="Circe" panose="020B0502020203020203" pitchFamily="34" charset="-52"/>
              </a:rPr>
            </a:br>
            <a:r>
              <a:rPr lang="ru-RU" sz="2400" dirty="0">
                <a:latin typeface="Circe" panose="020B0502020203020203" pitchFamily="34" charset="-52"/>
              </a:rPr>
              <a:t>на благо развития сельских территорий!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2F4DD4-0231-4367-839D-04A582C61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68300"/>
            <a:ext cx="3810330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97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ADBFA63B-0BF6-4D32-8B75-CDE9344A25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459897"/>
            <a:ext cx="9194800" cy="60690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dirty="0">
                <a:solidFill>
                  <a:srgbClr val="ED5539"/>
                </a:solidFill>
              </a:rPr>
              <a:t>ЗАДАЧА: </a:t>
            </a:r>
            <a:r>
              <a:rPr lang="ru-RU" sz="1800" dirty="0"/>
              <a:t>ПОВЫСИТЬ ДОХОДНОСТЬ МЕЛКИХ  </a:t>
            </a:r>
            <a:br>
              <a:rPr lang="en-US" sz="1800" dirty="0"/>
            </a:br>
            <a:r>
              <a:rPr lang="ru-RU" sz="1800" dirty="0"/>
              <a:t>СЕЛЬСКОХОЗЯЙСТВЕННЫХ ТОВАРОПРОИЗВОДИТЕЛЕЙ</a:t>
            </a:r>
          </a:p>
        </p:txBody>
      </p:sp>
      <p:sp>
        <p:nvSpPr>
          <p:cNvPr id="23" name="Текст 1">
            <a:extLst>
              <a:ext uri="{FF2B5EF4-FFF2-40B4-BE49-F238E27FC236}">
                <a16:creationId xmlns:a16="http://schemas.microsoft.com/office/drawing/2014/main" id="{8C2E25C9-8A4E-0612-5DE1-52A783215698}"/>
              </a:ext>
            </a:extLst>
          </p:cNvPr>
          <p:cNvSpPr txBox="1">
            <a:spLocks/>
          </p:cNvSpPr>
          <p:nvPr/>
        </p:nvSpPr>
        <p:spPr>
          <a:xfrm>
            <a:off x="304799" y="1268674"/>
            <a:ext cx="11515725" cy="709185"/>
          </a:xfrm>
          <a:prstGeom prst="rect">
            <a:avLst/>
          </a:prstGeom>
        </p:spPr>
        <p:txBody>
          <a:bodyPr/>
          <a:lstStyle>
            <a:lvl1pPr mar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5E3427"/>
                </a:solidFill>
                <a:latin typeface="Circe Bold" panose="020B0602020203020203" pitchFamily="34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dirty="0">
                <a:solidFill>
                  <a:schemeClr val="tx1"/>
                </a:solidFill>
                <a:latin typeface="Circe" panose="020B0502020203020203" pitchFamily="34" charset="-52"/>
              </a:rPr>
              <a:t>Объем валовой продукции сельского хозяйства </a:t>
            </a:r>
            <a:br>
              <a:rPr lang="en-US" sz="2200" dirty="0">
                <a:solidFill>
                  <a:schemeClr val="tx1"/>
                </a:solidFill>
                <a:latin typeface="Circe" panose="020B0502020203020203" pitchFamily="34" charset="-52"/>
              </a:rPr>
            </a:br>
            <a:r>
              <a:rPr lang="ru-RU" sz="2200" dirty="0">
                <a:solidFill>
                  <a:schemeClr val="tx1"/>
                </a:solidFill>
                <a:latin typeface="Circe" panose="020B0502020203020203" pitchFamily="34" charset="-52"/>
              </a:rPr>
              <a:t>Иркутской области в 2021 году 73,86 млрд. рублей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42CFAA1-ACD0-169F-5D84-1F5698043B2A}"/>
              </a:ext>
            </a:extLst>
          </p:cNvPr>
          <p:cNvSpPr/>
          <p:nvPr/>
        </p:nvSpPr>
        <p:spPr>
          <a:xfrm>
            <a:off x="371475" y="2284842"/>
            <a:ext cx="3474811" cy="42050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7AE3FA3-9B84-75B3-179E-88B1006D808E}"/>
              </a:ext>
            </a:extLst>
          </p:cNvPr>
          <p:cNvSpPr/>
          <p:nvPr/>
        </p:nvSpPr>
        <p:spPr>
          <a:xfrm>
            <a:off x="4358594" y="2284615"/>
            <a:ext cx="3474811" cy="42050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2B0ED43-010A-B17C-0402-FFA4D4610F43}"/>
              </a:ext>
            </a:extLst>
          </p:cNvPr>
          <p:cNvSpPr/>
          <p:nvPr/>
        </p:nvSpPr>
        <p:spPr>
          <a:xfrm>
            <a:off x="8345713" y="2284615"/>
            <a:ext cx="3474811" cy="42050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772E901-D6A0-87AD-0768-60D991FC4CC3}"/>
              </a:ext>
            </a:extLst>
          </p:cNvPr>
          <p:cNvSpPr/>
          <p:nvPr/>
        </p:nvSpPr>
        <p:spPr>
          <a:xfrm>
            <a:off x="614802" y="4169782"/>
            <a:ext cx="286862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fontAlgn="b"/>
            <a:r>
              <a:rPr lang="ru-RU" dirty="0">
                <a:latin typeface="Circe" panose="020B0502020203020203" pitchFamily="34" charset="-52"/>
              </a:rPr>
              <a:t>Сельскохозяйственные организации Иркутской области – 179 ед. производят </a:t>
            </a:r>
            <a:r>
              <a:rPr lang="ru-RU" dirty="0">
                <a:solidFill>
                  <a:srgbClr val="ED5539"/>
                </a:solidFill>
                <a:latin typeface="Circe" panose="020B0502020203020203" pitchFamily="34" charset="-52"/>
              </a:rPr>
              <a:t>46 % валовой продукции сельского хозяйства или 34 млрд. рублей 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063CE9D-D441-298F-5FBA-CDABC7C35A2F}"/>
              </a:ext>
            </a:extLst>
          </p:cNvPr>
          <p:cNvSpPr/>
          <p:nvPr/>
        </p:nvSpPr>
        <p:spPr>
          <a:xfrm>
            <a:off x="4628347" y="4169782"/>
            <a:ext cx="286862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fontAlgn="b"/>
            <a:r>
              <a:rPr lang="ru-RU" dirty="0">
                <a:latin typeface="Circe" panose="020B0502020203020203" pitchFamily="34" charset="-52"/>
              </a:rPr>
              <a:t>1600 крестьянских (фермерских) хозяйств Иркутской области производят </a:t>
            </a:r>
            <a:r>
              <a:rPr lang="ru-RU" dirty="0">
                <a:solidFill>
                  <a:srgbClr val="ED5539"/>
                </a:solidFill>
                <a:latin typeface="Circe" panose="020B0502020203020203" pitchFamily="34" charset="-52"/>
              </a:rPr>
              <a:t>18 % валовой продукции сельского хозяйства или 13,3 млрд. рублей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AFD706C-9AFF-50FA-DDAC-FD0E3FD6DB2C}"/>
              </a:ext>
            </a:extLst>
          </p:cNvPr>
          <p:cNvSpPr/>
          <p:nvPr/>
        </p:nvSpPr>
        <p:spPr>
          <a:xfrm>
            <a:off x="8648804" y="4169782"/>
            <a:ext cx="28686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fontAlgn="b"/>
            <a:r>
              <a:rPr lang="ru-RU" dirty="0">
                <a:latin typeface="Circe" panose="020B0502020203020203" pitchFamily="34" charset="-52"/>
              </a:rPr>
              <a:t>260,4 тыс. хозяйств населения производят </a:t>
            </a:r>
            <a:r>
              <a:rPr lang="ru-RU" dirty="0">
                <a:solidFill>
                  <a:srgbClr val="ED5539"/>
                </a:solidFill>
                <a:latin typeface="Circe" panose="020B0502020203020203" pitchFamily="34" charset="-52"/>
              </a:rPr>
              <a:t>36% валовой продукции сельского хозяйства или 26,6 млрд. рублей</a:t>
            </a:r>
          </a:p>
        </p:txBody>
      </p:sp>
      <p:pic>
        <p:nvPicPr>
          <p:cNvPr id="31" name="Picture 6" descr="Сельское хозяйство | Официальный сайт Аргаяшского муниципального района">
            <a:extLst>
              <a:ext uri="{FF2B5EF4-FFF2-40B4-BE49-F238E27FC236}">
                <a16:creationId xmlns:a16="http://schemas.microsoft.com/office/drawing/2014/main" id="{A76307D4-B50A-AF1C-8C02-AF679A82B9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" t="7247" r="2936" b="19515"/>
          <a:stretch/>
        </p:blipFill>
        <p:spPr bwMode="auto">
          <a:xfrm>
            <a:off x="371475" y="2284615"/>
            <a:ext cx="3474811" cy="1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Овощеводческие хозяйства региона собрали почти 230 тысяч тонн продукции -  Волга Ньюс">
            <a:extLst>
              <a:ext uri="{FF2B5EF4-FFF2-40B4-BE49-F238E27FC236}">
                <a16:creationId xmlns:a16="http://schemas.microsoft.com/office/drawing/2014/main" id="{4C404E66-9985-CF46-CCB4-27F3CEB2ED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" r="2216" b="34711"/>
          <a:stretch/>
        </p:blipFill>
        <p:spPr bwMode="auto">
          <a:xfrm>
            <a:off x="4358594" y="2284615"/>
            <a:ext cx="3474811" cy="1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Единая Россия» не допустит введения новых налогов на личные подсобные  хозяйства">
            <a:extLst>
              <a:ext uri="{FF2B5EF4-FFF2-40B4-BE49-F238E27FC236}">
                <a16:creationId xmlns:a16="http://schemas.microsoft.com/office/drawing/2014/main" id="{EEFF951B-AAF5-8BC1-5B1F-139AB7D481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45"/>
          <a:stretch/>
        </p:blipFill>
        <p:spPr bwMode="auto">
          <a:xfrm>
            <a:off x="8345713" y="2284615"/>
            <a:ext cx="3474812" cy="1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706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ADBFA63B-0BF6-4D32-8B75-CDE9344A25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459897"/>
            <a:ext cx="9194800" cy="60690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dirty="0">
                <a:solidFill>
                  <a:srgbClr val="ED5539"/>
                </a:solidFill>
              </a:rPr>
              <a:t>ЗАДАЧА: </a:t>
            </a:r>
            <a:r>
              <a:rPr lang="ru-RU" sz="1800" dirty="0"/>
              <a:t>ПОВЫСИТЬ ДОХОДНОСТЬ МЕЛКИХ  </a:t>
            </a:r>
            <a:br>
              <a:rPr lang="en-US" sz="1800" dirty="0"/>
            </a:br>
            <a:r>
              <a:rPr lang="ru-RU" sz="1800" dirty="0"/>
              <a:t>СЕЛЬСКОХОЗЯЙСТВЕННЫХ ТОВАРОПРОИЗВОДИТЕЛЕЙ</a:t>
            </a:r>
          </a:p>
        </p:txBody>
      </p:sp>
      <p:sp>
        <p:nvSpPr>
          <p:cNvPr id="23" name="Текст 1">
            <a:extLst>
              <a:ext uri="{FF2B5EF4-FFF2-40B4-BE49-F238E27FC236}">
                <a16:creationId xmlns:a16="http://schemas.microsoft.com/office/drawing/2014/main" id="{8C2E25C9-8A4E-0612-5DE1-52A783215698}"/>
              </a:ext>
            </a:extLst>
          </p:cNvPr>
          <p:cNvSpPr txBox="1">
            <a:spLocks/>
          </p:cNvSpPr>
          <p:nvPr/>
        </p:nvSpPr>
        <p:spPr>
          <a:xfrm>
            <a:off x="304799" y="1268674"/>
            <a:ext cx="11515725" cy="709185"/>
          </a:xfrm>
          <a:prstGeom prst="rect">
            <a:avLst/>
          </a:prstGeom>
        </p:spPr>
        <p:txBody>
          <a:bodyPr/>
          <a:lstStyle>
            <a:lvl1pPr mar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5E3427"/>
                </a:solidFill>
                <a:latin typeface="Circe Bold" panose="020B0602020203020203" pitchFamily="34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dirty="0">
                <a:solidFill>
                  <a:schemeClr val="tx1"/>
                </a:solidFill>
                <a:latin typeface="Circe" panose="020B0502020203020203" pitchFamily="34" charset="-52"/>
              </a:rPr>
              <a:t>Объем валовой продукции сельского хозяйства </a:t>
            </a:r>
            <a:br>
              <a:rPr lang="en-US" sz="2200" dirty="0">
                <a:solidFill>
                  <a:schemeClr val="tx1"/>
                </a:solidFill>
                <a:latin typeface="Circe" panose="020B0502020203020203" pitchFamily="34" charset="-52"/>
              </a:rPr>
            </a:br>
            <a:r>
              <a:rPr lang="ru-RU" sz="2200" dirty="0">
                <a:solidFill>
                  <a:schemeClr val="tx1"/>
                </a:solidFill>
                <a:latin typeface="Circe" panose="020B0502020203020203" pitchFamily="34" charset="-52"/>
              </a:rPr>
              <a:t>Куйтунского района </a:t>
            </a:r>
            <a:r>
              <a:rPr lang="ru-RU" sz="2200" dirty="0">
                <a:solidFill>
                  <a:srgbClr val="ED5539"/>
                </a:solidFill>
                <a:latin typeface="Circe" panose="020B0502020203020203" pitchFamily="34" charset="-52"/>
              </a:rPr>
              <a:t>в 2021 году ____ млн. рублей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42CFAA1-ACD0-169F-5D84-1F5698043B2A}"/>
              </a:ext>
            </a:extLst>
          </p:cNvPr>
          <p:cNvSpPr/>
          <p:nvPr/>
        </p:nvSpPr>
        <p:spPr>
          <a:xfrm>
            <a:off x="371475" y="2284842"/>
            <a:ext cx="3474811" cy="42050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7AE3FA3-9B84-75B3-179E-88B1006D808E}"/>
              </a:ext>
            </a:extLst>
          </p:cNvPr>
          <p:cNvSpPr/>
          <p:nvPr/>
        </p:nvSpPr>
        <p:spPr>
          <a:xfrm>
            <a:off x="4358594" y="2284615"/>
            <a:ext cx="3474811" cy="42050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2B0ED43-010A-B17C-0402-FFA4D4610F43}"/>
              </a:ext>
            </a:extLst>
          </p:cNvPr>
          <p:cNvSpPr/>
          <p:nvPr/>
        </p:nvSpPr>
        <p:spPr>
          <a:xfrm>
            <a:off x="8345713" y="2284615"/>
            <a:ext cx="3474811" cy="42050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772E901-D6A0-87AD-0768-60D991FC4CC3}"/>
              </a:ext>
            </a:extLst>
          </p:cNvPr>
          <p:cNvSpPr/>
          <p:nvPr/>
        </p:nvSpPr>
        <p:spPr>
          <a:xfrm>
            <a:off x="614802" y="3357563"/>
            <a:ext cx="28686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fontAlgn="b"/>
            <a:r>
              <a:rPr lang="ru-RU" dirty="0">
                <a:latin typeface="Circe" panose="020B0502020203020203" pitchFamily="34" charset="-52"/>
              </a:rPr>
              <a:t>Сельскохозяйственные организации – ___ ед. производят ___ % валовой продукции сельского хозяйства или ___ млн. рублей 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063CE9D-D441-298F-5FBA-CDABC7C35A2F}"/>
              </a:ext>
            </a:extLst>
          </p:cNvPr>
          <p:cNvSpPr/>
          <p:nvPr/>
        </p:nvSpPr>
        <p:spPr>
          <a:xfrm>
            <a:off x="4628347" y="3357563"/>
            <a:ext cx="28686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fontAlgn="b"/>
            <a:r>
              <a:rPr lang="ru-RU" dirty="0">
                <a:latin typeface="Circe" panose="020B0502020203020203" pitchFamily="34" charset="-52"/>
              </a:rPr>
              <a:t>____ крестьянских (фермерских) хозяйств производят ___ % валовой продукции сельского хозяйства или ___ млн. рублей </a:t>
            </a:r>
            <a:endParaRPr lang="ru-RU" dirty="0">
              <a:solidFill>
                <a:srgbClr val="ED5539"/>
              </a:solidFill>
              <a:latin typeface="Circe" panose="020B0502020203020203" pitchFamily="34" charset="-52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AFD706C-9AFF-50FA-DDAC-FD0E3FD6DB2C}"/>
              </a:ext>
            </a:extLst>
          </p:cNvPr>
          <p:cNvSpPr/>
          <p:nvPr/>
        </p:nvSpPr>
        <p:spPr>
          <a:xfrm>
            <a:off x="8648804" y="3643313"/>
            <a:ext cx="28686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fontAlgn="b"/>
            <a:r>
              <a:rPr lang="ru-RU" dirty="0">
                <a:latin typeface="Circe" panose="020B0502020203020203" pitchFamily="34" charset="-52"/>
              </a:rPr>
              <a:t>_____ хозяйств населения производят </a:t>
            </a:r>
            <a:r>
              <a:rPr lang="ru-RU" dirty="0" err="1">
                <a:latin typeface="Circe" panose="020B0502020203020203" pitchFamily="34" charset="-52"/>
              </a:rPr>
              <a:t>производят</a:t>
            </a:r>
            <a:r>
              <a:rPr lang="ru-RU" dirty="0">
                <a:latin typeface="Circe" panose="020B0502020203020203" pitchFamily="34" charset="-52"/>
              </a:rPr>
              <a:t>  ___ % валовой продукции сельского хозяйства или ___ млн. рублей </a:t>
            </a:r>
          </a:p>
        </p:txBody>
      </p:sp>
    </p:spTree>
    <p:extLst>
      <p:ext uri="{BB962C8B-B14F-4D97-AF65-F5344CB8AC3E}">
        <p14:creationId xmlns:p14="http://schemas.microsoft.com/office/powerpoint/2010/main" val="1246624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ADBFA63B-0BF6-4D32-8B75-CDE9344A25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545622"/>
            <a:ext cx="9194800" cy="28990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dirty="0"/>
              <a:t>ПРОБЛЕМА МАЛЫХ СЕЛЬСКОХОЗЯЙСТВЕННЫХ ТОВАРОПРОИЗВОДИТЕЛЕЙ – НИЗКИЙ УРОВЕНЬ ДОХОДНОСТИ (ДОХОДЫ НЕ ПОКРЫВАЮТ РАСХОДЫ). </a:t>
            </a:r>
            <a:r>
              <a:rPr lang="ru-RU" sz="1800" dirty="0">
                <a:solidFill>
                  <a:srgbClr val="ED5539"/>
                </a:solidFill>
              </a:rPr>
              <a:t>ПОЧЕМУ?</a:t>
            </a:r>
          </a:p>
        </p:txBody>
      </p:sp>
      <p:graphicFrame>
        <p:nvGraphicFramePr>
          <p:cNvPr id="44" name="Таблица 4">
            <a:extLst>
              <a:ext uri="{FF2B5EF4-FFF2-40B4-BE49-F238E27FC236}">
                <a16:creationId xmlns:a16="http://schemas.microsoft.com/office/drawing/2014/main" id="{7742140C-C47B-88A3-779F-32F75D4F3C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1632452"/>
              </p:ext>
            </p:extLst>
          </p:nvPr>
        </p:nvGraphicFramePr>
        <p:xfrm>
          <a:off x="371475" y="2032000"/>
          <a:ext cx="11449049" cy="279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711">
                  <a:extLst>
                    <a:ext uri="{9D8B030D-6E8A-4147-A177-3AD203B41FA5}">
                      <a16:colId xmlns:a16="http://schemas.microsoft.com/office/drawing/2014/main" val="4241638095"/>
                    </a:ext>
                  </a:extLst>
                </a:gridCol>
                <a:gridCol w="3277722">
                  <a:extLst>
                    <a:ext uri="{9D8B030D-6E8A-4147-A177-3AD203B41FA5}">
                      <a16:colId xmlns:a16="http://schemas.microsoft.com/office/drawing/2014/main" val="603099527"/>
                    </a:ext>
                  </a:extLst>
                </a:gridCol>
                <a:gridCol w="6648616">
                  <a:extLst>
                    <a:ext uri="{9D8B030D-6E8A-4147-A177-3AD203B41FA5}">
                      <a16:colId xmlns:a16="http://schemas.microsoft.com/office/drawing/2014/main" val="3795597568"/>
                    </a:ext>
                  </a:extLst>
                </a:gridCol>
              </a:tblGrid>
              <a:tr h="779721">
                <a:tc>
                  <a:txBody>
                    <a:bodyPr/>
                    <a:lstStyle/>
                    <a:p>
                      <a:pPr algn="ctr"/>
                      <a:endParaRPr lang="ru-RU" sz="1400">
                        <a:latin typeface="Circe" panose="020B0502020203020203" pitchFamily="34" charset="-5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96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irce" panose="020B0502020203020203" pitchFamily="34" charset="-52"/>
                        </a:rPr>
                        <a:t>С точки зрения малых сельскохозяйственных товаропроизводителей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96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irce" panose="020B0502020203020203" pitchFamily="34" charset="-52"/>
                        </a:rPr>
                        <a:t>В реальности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96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760765"/>
                  </a:ext>
                </a:extLst>
              </a:tr>
              <a:tr h="77972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irce" panose="020B0502020203020203" pitchFamily="34" charset="-52"/>
                        </a:rPr>
                        <a:t>Причины низкого уровня доходности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irce" panose="020B0502020203020203" pitchFamily="34" charset="-52"/>
                        </a:rPr>
                        <a:t>Сельскохозяйственная продукция закупается по «несправедливым ценам», не покрывающим издержек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irce" panose="020B0502020203020203" pitchFamily="34" charset="-52"/>
                        </a:rPr>
                        <a:t>Малый сельскохозяйственный товаропроизводитель вынужден соглашаться на цены, навязанные ему контрагентами, как при сбыте продукции, так и при покупке ресурсов, заказе услуг и т.д.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345835"/>
                  </a:ext>
                </a:extLst>
              </a:tr>
              <a:tr h="123455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irce" panose="020B0502020203020203" pitchFamily="34" charset="-52"/>
                        </a:rPr>
                        <a:t>Способы решения проблемы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irce" panose="020B0502020203020203" pitchFamily="34" charset="-52"/>
                        </a:rPr>
                        <a:t>Ждать создания системы государственных закупок, административного регулирования цен и т.д.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irce" panose="020B0502020203020203" pitchFamily="34" charset="-52"/>
                        </a:rPr>
                        <a:t>Доходность может повыситься при: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>
                          <a:latin typeface="Circe" panose="020B0502020203020203" pitchFamily="34" charset="-52"/>
                        </a:rPr>
                        <a:t>Переходе от розничных закупок к оптовым,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>
                          <a:latin typeface="Circe" panose="020B0502020203020203" pitchFamily="34" charset="-52"/>
                        </a:rPr>
                        <a:t>Переходе от </a:t>
                      </a:r>
                      <a:r>
                        <a:rPr lang="ru-RU" sz="1400" dirty="0" err="1">
                          <a:latin typeface="Circe" panose="020B0502020203020203" pitchFamily="34" charset="-52"/>
                        </a:rPr>
                        <a:t>низкопроизводительной</a:t>
                      </a:r>
                      <a:r>
                        <a:rPr lang="ru-RU" sz="1400" dirty="0">
                          <a:latin typeface="Circe" panose="020B0502020203020203" pitchFamily="34" charset="-52"/>
                        </a:rPr>
                        <a:t> техники к более мощной,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>
                          <a:latin typeface="Circe" panose="020B0502020203020203" pitchFamily="34" charset="-52"/>
                        </a:rPr>
                        <a:t>При дополнении сельскохозяйственного производства промышленной переработкой продукции и собственной системой сбыта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255155"/>
                  </a:ext>
                </a:extLst>
              </a:tr>
            </a:tbl>
          </a:graphicData>
        </a:graphic>
      </p:graphicFrame>
      <p:sp>
        <p:nvSpPr>
          <p:cNvPr id="52" name="Облачко с текстом: прямоугольное 51">
            <a:extLst>
              <a:ext uri="{FF2B5EF4-FFF2-40B4-BE49-F238E27FC236}">
                <a16:creationId xmlns:a16="http://schemas.microsoft.com/office/drawing/2014/main" id="{EFBBE2D1-12F7-5649-77A1-BFADF078EDA0}"/>
              </a:ext>
            </a:extLst>
          </p:cNvPr>
          <p:cNvSpPr/>
          <p:nvPr/>
        </p:nvSpPr>
        <p:spPr>
          <a:xfrm>
            <a:off x="5150949" y="3587750"/>
            <a:ext cx="6669576" cy="1362076"/>
          </a:xfrm>
          <a:custGeom>
            <a:avLst/>
            <a:gdLst>
              <a:gd name="connsiteX0" fmla="*/ 0 w 3145327"/>
              <a:gd name="connsiteY0" fmla="*/ 0 h 1371601"/>
              <a:gd name="connsiteX1" fmla="*/ 524221 w 3145327"/>
              <a:gd name="connsiteY1" fmla="*/ 0 h 1371601"/>
              <a:gd name="connsiteX2" fmla="*/ 524221 w 3145327"/>
              <a:gd name="connsiteY2" fmla="*/ 0 h 1371601"/>
              <a:gd name="connsiteX3" fmla="*/ 1310553 w 3145327"/>
              <a:gd name="connsiteY3" fmla="*/ 0 h 1371601"/>
              <a:gd name="connsiteX4" fmla="*/ 3145327 w 3145327"/>
              <a:gd name="connsiteY4" fmla="*/ 0 h 1371601"/>
              <a:gd name="connsiteX5" fmla="*/ 3145327 w 3145327"/>
              <a:gd name="connsiteY5" fmla="*/ 800101 h 1371601"/>
              <a:gd name="connsiteX6" fmla="*/ 3145327 w 3145327"/>
              <a:gd name="connsiteY6" fmla="*/ 800101 h 1371601"/>
              <a:gd name="connsiteX7" fmla="*/ 3145327 w 3145327"/>
              <a:gd name="connsiteY7" fmla="*/ 1143001 h 1371601"/>
              <a:gd name="connsiteX8" fmla="*/ 3145327 w 3145327"/>
              <a:gd name="connsiteY8" fmla="*/ 1371601 h 1371601"/>
              <a:gd name="connsiteX9" fmla="*/ 1310553 w 3145327"/>
              <a:gd name="connsiteY9" fmla="*/ 1371601 h 1371601"/>
              <a:gd name="connsiteX10" fmla="*/ 956368 w 3145327"/>
              <a:gd name="connsiteY10" fmla="*/ 1648047 h 1371601"/>
              <a:gd name="connsiteX11" fmla="*/ 524221 w 3145327"/>
              <a:gd name="connsiteY11" fmla="*/ 1371601 h 1371601"/>
              <a:gd name="connsiteX12" fmla="*/ 0 w 3145327"/>
              <a:gd name="connsiteY12" fmla="*/ 1371601 h 1371601"/>
              <a:gd name="connsiteX13" fmla="*/ 0 w 3145327"/>
              <a:gd name="connsiteY13" fmla="*/ 1143001 h 1371601"/>
              <a:gd name="connsiteX14" fmla="*/ 0 w 3145327"/>
              <a:gd name="connsiteY14" fmla="*/ 800101 h 1371601"/>
              <a:gd name="connsiteX15" fmla="*/ 0 w 3145327"/>
              <a:gd name="connsiteY15" fmla="*/ 800101 h 1371601"/>
              <a:gd name="connsiteX16" fmla="*/ 0 w 3145327"/>
              <a:gd name="connsiteY16" fmla="*/ 0 h 1371601"/>
              <a:gd name="connsiteX0" fmla="*/ 0 w 3145327"/>
              <a:gd name="connsiteY0" fmla="*/ 0 h 1648047"/>
              <a:gd name="connsiteX1" fmla="*/ 524221 w 3145327"/>
              <a:gd name="connsiteY1" fmla="*/ 0 h 1648047"/>
              <a:gd name="connsiteX2" fmla="*/ 524221 w 3145327"/>
              <a:gd name="connsiteY2" fmla="*/ 0 h 1648047"/>
              <a:gd name="connsiteX3" fmla="*/ 1310553 w 3145327"/>
              <a:gd name="connsiteY3" fmla="*/ 0 h 1648047"/>
              <a:gd name="connsiteX4" fmla="*/ 3145327 w 3145327"/>
              <a:gd name="connsiteY4" fmla="*/ 0 h 1648047"/>
              <a:gd name="connsiteX5" fmla="*/ 3145327 w 3145327"/>
              <a:gd name="connsiteY5" fmla="*/ 800101 h 1648047"/>
              <a:gd name="connsiteX6" fmla="*/ 3145327 w 3145327"/>
              <a:gd name="connsiteY6" fmla="*/ 1143001 h 1648047"/>
              <a:gd name="connsiteX7" fmla="*/ 3145327 w 3145327"/>
              <a:gd name="connsiteY7" fmla="*/ 1371601 h 1648047"/>
              <a:gd name="connsiteX8" fmla="*/ 1310553 w 3145327"/>
              <a:gd name="connsiteY8" fmla="*/ 1371601 h 1648047"/>
              <a:gd name="connsiteX9" fmla="*/ 956368 w 3145327"/>
              <a:gd name="connsiteY9" fmla="*/ 1648047 h 1648047"/>
              <a:gd name="connsiteX10" fmla="*/ 524221 w 3145327"/>
              <a:gd name="connsiteY10" fmla="*/ 1371601 h 1648047"/>
              <a:gd name="connsiteX11" fmla="*/ 0 w 3145327"/>
              <a:gd name="connsiteY11" fmla="*/ 1371601 h 1648047"/>
              <a:gd name="connsiteX12" fmla="*/ 0 w 3145327"/>
              <a:gd name="connsiteY12" fmla="*/ 1143001 h 1648047"/>
              <a:gd name="connsiteX13" fmla="*/ 0 w 3145327"/>
              <a:gd name="connsiteY13" fmla="*/ 800101 h 1648047"/>
              <a:gd name="connsiteX14" fmla="*/ 0 w 3145327"/>
              <a:gd name="connsiteY14" fmla="*/ 800101 h 1648047"/>
              <a:gd name="connsiteX15" fmla="*/ 0 w 3145327"/>
              <a:gd name="connsiteY15" fmla="*/ 0 h 1648047"/>
              <a:gd name="connsiteX0" fmla="*/ 0 w 3145327"/>
              <a:gd name="connsiteY0" fmla="*/ 0 h 1648047"/>
              <a:gd name="connsiteX1" fmla="*/ 524221 w 3145327"/>
              <a:gd name="connsiteY1" fmla="*/ 0 h 1648047"/>
              <a:gd name="connsiteX2" fmla="*/ 524221 w 3145327"/>
              <a:gd name="connsiteY2" fmla="*/ 0 h 1648047"/>
              <a:gd name="connsiteX3" fmla="*/ 1310553 w 3145327"/>
              <a:gd name="connsiteY3" fmla="*/ 0 h 1648047"/>
              <a:gd name="connsiteX4" fmla="*/ 3145327 w 3145327"/>
              <a:gd name="connsiteY4" fmla="*/ 0 h 1648047"/>
              <a:gd name="connsiteX5" fmla="*/ 3145327 w 3145327"/>
              <a:gd name="connsiteY5" fmla="*/ 800101 h 1648047"/>
              <a:gd name="connsiteX6" fmla="*/ 3145327 w 3145327"/>
              <a:gd name="connsiteY6" fmla="*/ 1371601 h 1648047"/>
              <a:gd name="connsiteX7" fmla="*/ 1310553 w 3145327"/>
              <a:gd name="connsiteY7" fmla="*/ 1371601 h 1648047"/>
              <a:gd name="connsiteX8" fmla="*/ 956368 w 3145327"/>
              <a:gd name="connsiteY8" fmla="*/ 1648047 h 1648047"/>
              <a:gd name="connsiteX9" fmla="*/ 524221 w 3145327"/>
              <a:gd name="connsiteY9" fmla="*/ 1371601 h 1648047"/>
              <a:gd name="connsiteX10" fmla="*/ 0 w 3145327"/>
              <a:gd name="connsiteY10" fmla="*/ 1371601 h 1648047"/>
              <a:gd name="connsiteX11" fmla="*/ 0 w 3145327"/>
              <a:gd name="connsiteY11" fmla="*/ 1143001 h 1648047"/>
              <a:gd name="connsiteX12" fmla="*/ 0 w 3145327"/>
              <a:gd name="connsiteY12" fmla="*/ 800101 h 1648047"/>
              <a:gd name="connsiteX13" fmla="*/ 0 w 3145327"/>
              <a:gd name="connsiteY13" fmla="*/ 800101 h 1648047"/>
              <a:gd name="connsiteX14" fmla="*/ 0 w 3145327"/>
              <a:gd name="connsiteY14" fmla="*/ 0 h 1648047"/>
              <a:gd name="connsiteX0" fmla="*/ 0 w 3145327"/>
              <a:gd name="connsiteY0" fmla="*/ 0 h 1648047"/>
              <a:gd name="connsiteX1" fmla="*/ 524221 w 3145327"/>
              <a:gd name="connsiteY1" fmla="*/ 0 h 1648047"/>
              <a:gd name="connsiteX2" fmla="*/ 524221 w 3145327"/>
              <a:gd name="connsiteY2" fmla="*/ 0 h 1648047"/>
              <a:gd name="connsiteX3" fmla="*/ 1310553 w 3145327"/>
              <a:gd name="connsiteY3" fmla="*/ 0 h 1648047"/>
              <a:gd name="connsiteX4" fmla="*/ 3145327 w 3145327"/>
              <a:gd name="connsiteY4" fmla="*/ 0 h 1648047"/>
              <a:gd name="connsiteX5" fmla="*/ 3145327 w 3145327"/>
              <a:gd name="connsiteY5" fmla="*/ 1371601 h 1648047"/>
              <a:gd name="connsiteX6" fmla="*/ 1310553 w 3145327"/>
              <a:gd name="connsiteY6" fmla="*/ 1371601 h 1648047"/>
              <a:gd name="connsiteX7" fmla="*/ 956368 w 3145327"/>
              <a:gd name="connsiteY7" fmla="*/ 1648047 h 1648047"/>
              <a:gd name="connsiteX8" fmla="*/ 524221 w 3145327"/>
              <a:gd name="connsiteY8" fmla="*/ 1371601 h 1648047"/>
              <a:gd name="connsiteX9" fmla="*/ 0 w 3145327"/>
              <a:gd name="connsiteY9" fmla="*/ 1371601 h 1648047"/>
              <a:gd name="connsiteX10" fmla="*/ 0 w 3145327"/>
              <a:gd name="connsiteY10" fmla="*/ 1143001 h 1648047"/>
              <a:gd name="connsiteX11" fmla="*/ 0 w 3145327"/>
              <a:gd name="connsiteY11" fmla="*/ 800101 h 1648047"/>
              <a:gd name="connsiteX12" fmla="*/ 0 w 3145327"/>
              <a:gd name="connsiteY12" fmla="*/ 800101 h 1648047"/>
              <a:gd name="connsiteX13" fmla="*/ 0 w 3145327"/>
              <a:gd name="connsiteY13" fmla="*/ 0 h 1648047"/>
              <a:gd name="connsiteX0" fmla="*/ 0 w 3145327"/>
              <a:gd name="connsiteY0" fmla="*/ 0 h 1648047"/>
              <a:gd name="connsiteX1" fmla="*/ 524221 w 3145327"/>
              <a:gd name="connsiteY1" fmla="*/ 0 h 1648047"/>
              <a:gd name="connsiteX2" fmla="*/ 524221 w 3145327"/>
              <a:gd name="connsiteY2" fmla="*/ 0 h 1648047"/>
              <a:gd name="connsiteX3" fmla="*/ 1310553 w 3145327"/>
              <a:gd name="connsiteY3" fmla="*/ 0 h 1648047"/>
              <a:gd name="connsiteX4" fmla="*/ 3145327 w 3145327"/>
              <a:gd name="connsiteY4" fmla="*/ 0 h 1648047"/>
              <a:gd name="connsiteX5" fmla="*/ 3145327 w 3145327"/>
              <a:gd name="connsiteY5" fmla="*/ 1371601 h 1648047"/>
              <a:gd name="connsiteX6" fmla="*/ 1094632 w 3145327"/>
              <a:gd name="connsiteY6" fmla="*/ 1388504 h 1648047"/>
              <a:gd name="connsiteX7" fmla="*/ 956368 w 3145327"/>
              <a:gd name="connsiteY7" fmla="*/ 1648047 h 1648047"/>
              <a:gd name="connsiteX8" fmla="*/ 524221 w 3145327"/>
              <a:gd name="connsiteY8" fmla="*/ 1371601 h 1648047"/>
              <a:gd name="connsiteX9" fmla="*/ 0 w 3145327"/>
              <a:gd name="connsiteY9" fmla="*/ 1371601 h 1648047"/>
              <a:gd name="connsiteX10" fmla="*/ 0 w 3145327"/>
              <a:gd name="connsiteY10" fmla="*/ 1143001 h 1648047"/>
              <a:gd name="connsiteX11" fmla="*/ 0 w 3145327"/>
              <a:gd name="connsiteY11" fmla="*/ 800101 h 1648047"/>
              <a:gd name="connsiteX12" fmla="*/ 0 w 3145327"/>
              <a:gd name="connsiteY12" fmla="*/ 800101 h 1648047"/>
              <a:gd name="connsiteX13" fmla="*/ 0 w 3145327"/>
              <a:gd name="connsiteY13" fmla="*/ 0 h 1648047"/>
              <a:gd name="connsiteX0" fmla="*/ 0 w 3145327"/>
              <a:gd name="connsiteY0" fmla="*/ 0 h 1648047"/>
              <a:gd name="connsiteX1" fmla="*/ 524221 w 3145327"/>
              <a:gd name="connsiteY1" fmla="*/ 0 h 1648047"/>
              <a:gd name="connsiteX2" fmla="*/ 524221 w 3145327"/>
              <a:gd name="connsiteY2" fmla="*/ 0 h 1648047"/>
              <a:gd name="connsiteX3" fmla="*/ 1310553 w 3145327"/>
              <a:gd name="connsiteY3" fmla="*/ 0 h 1648047"/>
              <a:gd name="connsiteX4" fmla="*/ 3145327 w 3145327"/>
              <a:gd name="connsiteY4" fmla="*/ 0 h 1648047"/>
              <a:gd name="connsiteX5" fmla="*/ 3145327 w 3145327"/>
              <a:gd name="connsiteY5" fmla="*/ 1371601 h 1648047"/>
              <a:gd name="connsiteX6" fmla="*/ 1094632 w 3145327"/>
              <a:gd name="connsiteY6" fmla="*/ 1388504 h 1648047"/>
              <a:gd name="connsiteX7" fmla="*/ 956368 w 3145327"/>
              <a:gd name="connsiteY7" fmla="*/ 1648047 h 1648047"/>
              <a:gd name="connsiteX8" fmla="*/ 804918 w 3145327"/>
              <a:gd name="connsiteY8" fmla="*/ 1371601 h 1648047"/>
              <a:gd name="connsiteX9" fmla="*/ 0 w 3145327"/>
              <a:gd name="connsiteY9" fmla="*/ 1371601 h 1648047"/>
              <a:gd name="connsiteX10" fmla="*/ 0 w 3145327"/>
              <a:gd name="connsiteY10" fmla="*/ 1143001 h 1648047"/>
              <a:gd name="connsiteX11" fmla="*/ 0 w 3145327"/>
              <a:gd name="connsiteY11" fmla="*/ 800101 h 1648047"/>
              <a:gd name="connsiteX12" fmla="*/ 0 w 3145327"/>
              <a:gd name="connsiteY12" fmla="*/ 800101 h 1648047"/>
              <a:gd name="connsiteX13" fmla="*/ 0 w 3145327"/>
              <a:gd name="connsiteY13" fmla="*/ 0 h 1648047"/>
              <a:gd name="connsiteX0" fmla="*/ 0 w 3145327"/>
              <a:gd name="connsiteY0" fmla="*/ 0 h 1648047"/>
              <a:gd name="connsiteX1" fmla="*/ 524221 w 3145327"/>
              <a:gd name="connsiteY1" fmla="*/ 0 h 1648047"/>
              <a:gd name="connsiteX2" fmla="*/ 524221 w 3145327"/>
              <a:gd name="connsiteY2" fmla="*/ 0 h 1648047"/>
              <a:gd name="connsiteX3" fmla="*/ 1310553 w 3145327"/>
              <a:gd name="connsiteY3" fmla="*/ 0 h 1648047"/>
              <a:gd name="connsiteX4" fmla="*/ 3145327 w 3145327"/>
              <a:gd name="connsiteY4" fmla="*/ 0 h 1648047"/>
              <a:gd name="connsiteX5" fmla="*/ 3145327 w 3145327"/>
              <a:gd name="connsiteY5" fmla="*/ 1371601 h 1648047"/>
              <a:gd name="connsiteX6" fmla="*/ 1094632 w 3145327"/>
              <a:gd name="connsiteY6" fmla="*/ 1388504 h 1648047"/>
              <a:gd name="connsiteX7" fmla="*/ 956368 w 3145327"/>
              <a:gd name="connsiteY7" fmla="*/ 1648047 h 1648047"/>
              <a:gd name="connsiteX8" fmla="*/ 256119 w 3145327"/>
              <a:gd name="connsiteY8" fmla="*/ 1371601 h 1648047"/>
              <a:gd name="connsiteX9" fmla="*/ 0 w 3145327"/>
              <a:gd name="connsiteY9" fmla="*/ 1371601 h 1648047"/>
              <a:gd name="connsiteX10" fmla="*/ 0 w 3145327"/>
              <a:gd name="connsiteY10" fmla="*/ 1143001 h 1648047"/>
              <a:gd name="connsiteX11" fmla="*/ 0 w 3145327"/>
              <a:gd name="connsiteY11" fmla="*/ 800101 h 1648047"/>
              <a:gd name="connsiteX12" fmla="*/ 0 w 3145327"/>
              <a:gd name="connsiteY12" fmla="*/ 800101 h 1648047"/>
              <a:gd name="connsiteX13" fmla="*/ 0 w 3145327"/>
              <a:gd name="connsiteY13" fmla="*/ 0 h 1648047"/>
              <a:gd name="connsiteX0" fmla="*/ 0 w 3145327"/>
              <a:gd name="connsiteY0" fmla="*/ 0 h 1648047"/>
              <a:gd name="connsiteX1" fmla="*/ 524221 w 3145327"/>
              <a:gd name="connsiteY1" fmla="*/ 0 h 1648047"/>
              <a:gd name="connsiteX2" fmla="*/ 524221 w 3145327"/>
              <a:gd name="connsiteY2" fmla="*/ 0 h 1648047"/>
              <a:gd name="connsiteX3" fmla="*/ 1310553 w 3145327"/>
              <a:gd name="connsiteY3" fmla="*/ 0 h 1648047"/>
              <a:gd name="connsiteX4" fmla="*/ 3145327 w 3145327"/>
              <a:gd name="connsiteY4" fmla="*/ 0 h 1648047"/>
              <a:gd name="connsiteX5" fmla="*/ 3145327 w 3145327"/>
              <a:gd name="connsiteY5" fmla="*/ 1371601 h 1648047"/>
              <a:gd name="connsiteX6" fmla="*/ 550332 w 3145327"/>
              <a:gd name="connsiteY6" fmla="*/ 1367375 h 1648047"/>
              <a:gd name="connsiteX7" fmla="*/ 956368 w 3145327"/>
              <a:gd name="connsiteY7" fmla="*/ 1648047 h 1648047"/>
              <a:gd name="connsiteX8" fmla="*/ 256119 w 3145327"/>
              <a:gd name="connsiteY8" fmla="*/ 1371601 h 1648047"/>
              <a:gd name="connsiteX9" fmla="*/ 0 w 3145327"/>
              <a:gd name="connsiteY9" fmla="*/ 1371601 h 1648047"/>
              <a:gd name="connsiteX10" fmla="*/ 0 w 3145327"/>
              <a:gd name="connsiteY10" fmla="*/ 1143001 h 1648047"/>
              <a:gd name="connsiteX11" fmla="*/ 0 w 3145327"/>
              <a:gd name="connsiteY11" fmla="*/ 800101 h 1648047"/>
              <a:gd name="connsiteX12" fmla="*/ 0 w 3145327"/>
              <a:gd name="connsiteY12" fmla="*/ 800101 h 1648047"/>
              <a:gd name="connsiteX13" fmla="*/ 0 w 3145327"/>
              <a:gd name="connsiteY13" fmla="*/ 0 h 1648047"/>
              <a:gd name="connsiteX0" fmla="*/ 0 w 3145327"/>
              <a:gd name="connsiteY0" fmla="*/ 0 h 1605789"/>
              <a:gd name="connsiteX1" fmla="*/ 524221 w 3145327"/>
              <a:gd name="connsiteY1" fmla="*/ 0 h 1605789"/>
              <a:gd name="connsiteX2" fmla="*/ 524221 w 3145327"/>
              <a:gd name="connsiteY2" fmla="*/ 0 h 1605789"/>
              <a:gd name="connsiteX3" fmla="*/ 1310553 w 3145327"/>
              <a:gd name="connsiteY3" fmla="*/ 0 h 1605789"/>
              <a:gd name="connsiteX4" fmla="*/ 3145327 w 3145327"/>
              <a:gd name="connsiteY4" fmla="*/ 0 h 1605789"/>
              <a:gd name="connsiteX5" fmla="*/ 3145327 w 3145327"/>
              <a:gd name="connsiteY5" fmla="*/ 1371601 h 1605789"/>
              <a:gd name="connsiteX6" fmla="*/ 550332 w 3145327"/>
              <a:gd name="connsiteY6" fmla="*/ 1367375 h 1605789"/>
              <a:gd name="connsiteX7" fmla="*/ 400822 w 3145327"/>
              <a:gd name="connsiteY7" fmla="*/ 1605789 h 1605789"/>
              <a:gd name="connsiteX8" fmla="*/ 256119 w 3145327"/>
              <a:gd name="connsiteY8" fmla="*/ 1371601 h 1605789"/>
              <a:gd name="connsiteX9" fmla="*/ 0 w 3145327"/>
              <a:gd name="connsiteY9" fmla="*/ 1371601 h 1605789"/>
              <a:gd name="connsiteX10" fmla="*/ 0 w 3145327"/>
              <a:gd name="connsiteY10" fmla="*/ 1143001 h 1605789"/>
              <a:gd name="connsiteX11" fmla="*/ 0 w 3145327"/>
              <a:gd name="connsiteY11" fmla="*/ 800101 h 1605789"/>
              <a:gd name="connsiteX12" fmla="*/ 0 w 3145327"/>
              <a:gd name="connsiteY12" fmla="*/ 800101 h 1605789"/>
              <a:gd name="connsiteX13" fmla="*/ 0 w 3145327"/>
              <a:gd name="connsiteY13" fmla="*/ 0 h 1605789"/>
              <a:gd name="connsiteX0" fmla="*/ 0 w 3145327"/>
              <a:gd name="connsiteY0" fmla="*/ 0 h 1558250"/>
              <a:gd name="connsiteX1" fmla="*/ 524221 w 3145327"/>
              <a:gd name="connsiteY1" fmla="*/ 0 h 1558250"/>
              <a:gd name="connsiteX2" fmla="*/ 524221 w 3145327"/>
              <a:gd name="connsiteY2" fmla="*/ 0 h 1558250"/>
              <a:gd name="connsiteX3" fmla="*/ 1310553 w 3145327"/>
              <a:gd name="connsiteY3" fmla="*/ 0 h 1558250"/>
              <a:gd name="connsiteX4" fmla="*/ 3145327 w 3145327"/>
              <a:gd name="connsiteY4" fmla="*/ 0 h 1558250"/>
              <a:gd name="connsiteX5" fmla="*/ 3145327 w 3145327"/>
              <a:gd name="connsiteY5" fmla="*/ 1371601 h 1558250"/>
              <a:gd name="connsiteX6" fmla="*/ 550332 w 3145327"/>
              <a:gd name="connsiteY6" fmla="*/ 1367375 h 1558250"/>
              <a:gd name="connsiteX7" fmla="*/ 405320 w 3145327"/>
              <a:gd name="connsiteY7" fmla="*/ 1558250 h 1558250"/>
              <a:gd name="connsiteX8" fmla="*/ 256119 w 3145327"/>
              <a:gd name="connsiteY8" fmla="*/ 1371601 h 1558250"/>
              <a:gd name="connsiteX9" fmla="*/ 0 w 3145327"/>
              <a:gd name="connsiteY9" fmla="*/ 1371601 h 1558250"/>
              <a:gd name="connsiteX10" fmla="*/ 0 w 3145327"/>
              <a:gd name="connsiteY10" fmla="*/ 1143001 h 1558250"/>
              <a:gd name="connsiteX11" fmla="*/ 0 w 3145327"/>
              <a:gd name="connsiteY11" fmla="*/ 800101 h 1558250"/>
              <a:gd name="connsiteX12" fmla="*/ 0 w 3145327"/>
              <a:gd name="connsiteY12" fmla="*/ 800101 h 1558250"/>
              <a:gd name="connsiteX13" fmla="*/ 0 w 3145327"/>
              <a:gd name="connsiteY13" fmla="*/ 0 h 1558250"/>
              <a:gd name="connsiteX0" fmla="*/ 0 w 3145327"/>
              <a:gd name="connsiteY0" fmla="*/ 0 h 1558250"/>
              <a:gd name="connsiteX1" fmla="*/ 524221 w 3145327"/>
              <a:gd name="connsiteY1" fmla="*/ 0 h 1558250"/>
              <a:gd name="connsiteX2" fmla="*/ 524221 w 3145327"/>
              <a:gd name="connsiteY2" fmla="*/ 0 h 1558250"/>
              <a:gd name="connsiteX3" fmla="*/ 1310553 w 3145327"/>
              <a:gd name="connsiteY3" fmla="*/ 0 h 1558250"/>
              <a:gd name="connsiteX4" fmla="*/ 3145327 w 3145327"/>
              <a:gd name="connsiteY4" fmla="*/ 0 h 1558250"/>
              <a:gd name="connsiteX5" fmla="*/ 3145327 w 3145327"/>
              <a:gd name="connsiteY5" fmla="*/ 1371601 h 1558250"/>
              <a:gd name="connsiteX6" fmla="*/ 550332 w 3145327"/>
              <a:gd name="connsiteY6" fmla="*/ 1367375 h 1558250"/>
              <a:gd name="connsiteX7" fmla="*/ 405320 w 3145327"/>
              <a:gd name="connsiteY7" fmla="*/ 1558250 h 1558250"/>
              <a:gd name="connsiteX8" fmla="*/ 253870 w 3145327"/>
              <a:gd name="connsiteY8" fmla="*/ 1350472 h 1558250"/>
              <a:gd name="connsiteX9" fmla="*/ 0 w 3145327"/>
              <a:gd name="connsiteY9" fmla="*/ 1371601 h 1558250"/>
              <a:gd name="connsiteX10" fmla="*/ 0 w 3145327"/>
              <a:gd name="connsiteY10" fmla="*/ 1143001 h 1558250"/>
              <a:gd name="connsiteX11" fmla="*/ 0 w 3145327"/>
              <a:gd name="connsiteY11" fmla="*/ 800101 h 1558250"/>
              <a:gd name="connsiteX12" fmla="*/ 0 w 3145327"/>
              <a:gd name="connsiteY12" fmla="*/ 800101 h 1558250"/>
              <a:gd name="connsiteX13" fmla="*/ 0 w 3145327"/>
              <a:gd name="connsiteY13" fmla="*/ 0 h 1558250"/>
              <a:gd name="connsiteX0" fmla="*/ 4498 w 3149825"/>
              <a:gd name="connsiteY0" fmla="*/ 0 h 1558250"/>
              <a:gd name="connsiteX1" fmla="*/ 528719 w 3149825"/>
              <a:gd name="connsiteY1" fmla="*/ 0 h 1558250"/>
              <a:gd name="connsiteX2" fmla="*/ 528719 w 3149825"/>
              <a:gd name="connsiteY2" fmla="*/ 0 h 1558250"/>
              <a:gd name="connsiteX3" fmla="*/ 1315051 w 3149825"/>
              <a:gd name="connsiteY3" fmla="*/ 0 h 1558250"/>
              <a:gd name="connsiteX4" fmla="*/ 3149825 w 3149825"/>
              <a:gd name="connsiteY4" fmla="*/ 0 h 1558250"/>
              <a:gd name="connsiteX5" fmla="*/ 3149825 w 3149825"/>
              <a:gd name="connsiteY5" fmla="*/ 1371601 h 1558250"/>
              <a:gd name="connsiteX6" fmla="*/ 554830 w 3149825"/>
              <a:gd name="connsiteY6" fmla="*/ 1367375 h 1558250"/>
              <a:gd name="connsiteX7" fmla="*/ 409818 w 3149825"/>
              <a:gd name="connsiteY7" fmla="*/ 1558250 h 1558250"/>
              <a:gd name="connsiteX8" fmla="*/ 258368 w 3149825"/>
              <a:gd name="connsiteY8" fmla="*/ 1350472 h 1558250"/>
              <a:gd name="connsiteX9" fmla="*/ 0 w 3149825"/>
              <a:gd name="connsiteY9" fmla="*/ 1345191 h 1558250"/>
              <a:gd name="connsiteX10" fmla="*/ 4498 w 3149825"/>
              <a:gd name="connsiteY10" fmla="*/ 1143001 h 1558250"/>
              <a:gd name="connsiteX11" fmla="*/ 4498 w 3149825"/>
              <a:gd name="connsiteY11" fmla="*/ 800101 h 1558250"/>
              <a:gd name="connsiteX12" fmla="*/ 4498 w 3149825"/>
              <a:gd name="connsiteY12" fmla="*/ 800101 h 1558250"/>
              <a:gd name="connsiteX13" fmla="*/ 4498 w 3149825"/>
              <a:gd name="connsiteY13" fmla="*/ 0 h 1558250"/>
              <a:gd name="connsiteX0" fmla="*/ 4498 w 3149825"/>
              <a:gd name="connsiteY0" fmla="*/ 0 h 1558250"/>
              <a:gd name="connsiteX1" fmla="*/ 528719 w 3149825"/>
              <a:gd name="connsiteY1" fmla="*/ 0 h 1558250"/>
              <a:gd name="connsiteX2" fmla="*/ 528719 w 3149825"/>
              <a:gd name="connsiteY2" fmla="*/ 0 h 1558250"/>
              <a:gd name="connsiteX3" fmla="*/ 1315051 w 3149825"/>
              <a:gd name="connsiteY3" fmla="*/ 0 h 1558250"/>
              <a:gd name="connsiteX4" fmla="*/ 3149825 w 3149825"/>
              <a:gd name="connsiteY4" fmla="*/ 0 h 1558250"/>
              <a:gd name="connsiteX5" fmla="*/ 3149825 w 3149825"/>
              <a:gd name="connsiteY5" fmla="*/ 1371601 h 1558250"/>
              <a:gd name="connsiteX6" fmla="*/ 554830 w 3149825"/>
              <a:gd name="connsiteY6" fmla="*/ 1367375 h 1558250"/>
              <a:gd name="connsiteX7" fmla="*/ 409818 w 3149825"/>
              <a:gd name="connsiteY7" fmla="*/ 1558250 h 1558250"/>
              <a:gd name="connsiteX8" fmla="*/ 357332 w 3149825"/>
              <a:gd name="connsiteY8" fmla="*/ 1355755 h 1558250"/>
              <a:gd name="connsiteX9" fmla="*/ 0 w 3149825"/>
              <a:gd name="connsiteY9" fmla="*/ 1345191 h 1558250"/>
              <a:gd name="connsiteX10" fmla="*/ 4498 w 3149825"/>
              <a:gd name="connsiteY10" fmla="*/ 1143001 h 1558250"/>
              <a:gd name="connsiteX11" fmla="*/ 4498 w 3149825"/>
              <a:gd name="connsiteY11" fmla="*/ 800101 h 1558250"/>
              <a:gd name="connsiteX12" fmla="*/ 4498 w 3149825"/>
              <a:gd name="connsiteY12" fmla="*/ 800101 h 1558250"/>
              <a:gd name="connsiteX13" fmla="*/ 4498 w 3149825"/>
              <a:gd name="connsiteY13" fmla="*/ 0 h 1558250"/>
              <a:gd name="connsiteX0" fmla="*/ 4498 w 3149825"/>
              <a:gd name="connsiteY0" fmla="*/ 0 h 1558250"/>
              <a:gd name="connsiteX1" fmla="*/ 528719 w 3149825"/>
              <a:gd name="connsiteY1" fmla="*/ 0 h 1558250"/>
              <a:gd name="connsiteX2" fmla="*/ 528719 w 3149825"/>
              <a:gd name="connsiteY2" fmla="*/ 0 h 1558250"/>
              <a:gd name="connsiteX3" fmla="*/ 1315051 w 3149825"/>
              <a:gd name="connsiteY3" fmla="*/ 0 h 1558250"/>
              <a:gd name="connsiteX4" fmla="*/ 3149825 w 3149825"/>
              <a:gd name="connsiteY4" fmla="*/ 0 h 1558250"/>
              <a:gd name="connsiteX5" fmla="*/ 3149825 w 3149825"/>
              <a:gd name="connsiteY5" fmla="*/ 1371601 h 1558250"/>
              <a:gd name="connsiteX6" fmla="*/ 478358 w 3149825"/>
              <a:gd name="connsiteY6" fmla="*/ 1362094 h 1558250"/>
              <a:gd name="connsiteX7" fmla="*/ 409818 w 3149825"/>
              <a:gd name="connsiteY7" fmla="*/ 1558250 h 1558250"/>
              <a:gd name="connsiteX8" fmla="*/ 357332 w 3149825"/>
              <a:gd name="connsiteY8" fmla="*/ 1355755 h 1558250"/>
              <a:gd name="connsiteX9" fmla="*/ 0 w 3149825"/>
              <a:gd name="connsiteY9" fmla="*/ 1345191 h 1558250"/>
              <a:gd name="connsiteX10" fmla="*/ 4498 w 3149825"/>
              <a:gd name="connsiteY10" fmla="*/ 1143001 h 1558250"/>
              <a:gd name="connsiteX11" fmla="*/ 4498 w 3149825"/>
              <a:gd name="connsiteY11" fmla="*/ 800101 h 1558250"/>
              <a:gd name="connsiteX12" fmla="*/ 4498 w 3149825"/>
              <a:gd name="connsiteY12" fmla="*/ 800101 h 1558250"/>
              <a:gd name="connsiteX13" fmla="*/ 4498 w 3149825"/>
              <a:gd name="connsiteY13" fmla="*/ 0 h 1558250"/>
              <a:gd name="connsiteX0" fmla="*/ 4498 w 3149825"/>
              <a:gd name="connsiteY0" fmla="*/ 0 h 1558250"/>
              <a:gd name="connsiteX1" fmla="*/ 528719 w 3149825"/>
              <a:gd name="connsiteY1" fmla="*/ 0 h 1558250"/>
              <a:gd name="connsiteX2" fmla="*/ 528719 w 3149825"/>
              <a:gd name="connsiteY2" fmla="*/ 0 h 1558250"/>
              <a:gd name="connsiteX3" fmla="*/ 1315051 w 3149825"/>
              <a:gd name="connsiteY3" fmla="*/ 0 h 1558250"/>
              <a:gd name="connsiteX4" fmla="*/ 3149825 w 3149825"/>
              <a:gd name="connsiteY4" fmla="*/ 0 h 1558250"/>
              <a:gd name="connsiteX5" fmla="*/ 3149825 w 3149825"/>
              <a:gd name="connsiteY5" fmla="*/ 1371601 h 1558250"/>
              <a:gd name="connsiteX6" fmla="*/ 478358 w 3149825"/>
              <a:gd name="connsiteY6" fmla="*/ 1362094 h 1558250"/>
              <a:gd name="connsiteX7" fmla="*/ 421064 w 3149825"/>
              <a:gd name="connsiteY7" fmla="*/ 1558250 h 1558250"/>
              <a:gd name="connsiteX8" fmla="*/ 357332 w 3149825"/>
              <a:gd name="connsiteY8" fmla="*/ 1355755 h 1558250"/>
              <a:gd name="connsiteX9" fmla="*/ 0 w 3149825"/>
              <a:gd name="connsiteY9" fmla="*/ 1345191 h 1558250"/>
              <a:gd name="connsiteX10" fmla="*/ 4498 w 3149825"/>
              <a:gd name="connsiteY10" fmla="*/ 1143001 h 1558250"/>
              <a:gd name="connsiteX11" fmla="*/ 4498 w 3149825"/>
              <a:gd name="connsiteY11" fmla="*/ 800101 h 1558250"/>
              <a:gd name="connsiteX12" fmla="*/ 4498 w 3149825"/>
              <a:gd name="connsiteY12" fmla="*/ 800101 h 1558250"/>
              <a:gd name="connsiteX13" fmla="*/ 4498 w 3149825"/>
              <a:gd name="connsiteY13" fmla="*/ 0 h 1558250"/>
              <a:gd name="connsiteX0" fmla="*/ 4498 w 3149825"/>
              <a:gd name="connsiteY0" fmla="*/ 0 h 1531840"/>
              <a:gd name="connsiteX1" fmla="*/ 528719 w 3149825"/>
              <a:gd name="connsiteY1" fmla="*/ 0 h 1531840"/>
              <a:gd name="connsiteX2" fmla="*/ 528719 w 3149825"/>
              <a:gd name="connsiteY2" fmla="*/ 0 h 1531840"/>
              <a:gd name="connsiteX3" fmla="*/ 1315051 w 3149825"/>
              <a:gd name="connsiteY3" fmla="*/ 0 h 1531840"/>
              <a:gd name="connsiteX4" fmla="*/ 3149825 w 3149825"/>
              <a:gd name="connsiteY4" fmla="*/ 0 h 1531840"/>
              <a:gd name="connsiteX5" fmla="*/ 3149825 w 3149825"/>
              <a:gd name="connsiteY5" fmla="*/ 1371601 h 1531840"/>
              <a:gd name="connsiteX6" fmla="*/ 478358 w 3149825"/>
              <a:gd name="connsiteY6" fmla="*/ 1362094 h 1531840"/>
              <a:gd name="connsiteX7" fmla="*/ 412067 w 3149825"/>
              <a:gd name="connsiteY7" fmla="*/ 1531840 h 1531840"/>
              <a:gd name="connsiteX8" fmla="*/ 357332 w 3149825"/>
              <a:gd name="connsiteY8" fmla="*/ 1355755 h 1531840"/>
              <a:gd name="connsiteX9" fmla="*/ 0 w 3149825"/>
              <a:gd name="connsiteY9" fmla="*/ 1345191 h 1531840"/>
              <a:gd name="connsiteX10" fmla="*/ 4498 w 3149825"/>
              <a:gd name="connsiteY10" fmla="*/ 1143001 h 1531840"/>
              <a:gd name="connsiteX11" fmla="*/ 4498 w 3149825"/>
              <a:gd name="connsiteY11" fmla="*/ 800101 h 1531840"/>
              <a:gd name="connsiteX12" fmla="*/ 4498 w 3149825"/>
              <a:gd name="connsiteY12" fmla="*/ 800101 h 1531840"/>
              <a:gd name="connsiteX13" fmla="*/ 4498 w 3149825"/>
              <a:gd name="connsiteY13" fmla="*/ 0 h 1531840"/>
              <a:gd name="connsiteX0" fmla="*/ 4498 w 3149825"/>
              <a:gd name="connsiteY0" fmla="*/ 0 h 1510711"/>
              <a:gd name="connsiteX1" fmla="*/ 528719 w 3149825"/>
              <a:gd name="connsiteY1" fmla="*/ 0 h 1510711"/>
              <a:gd name="connsiteX2" fmla="*/ 528719 w 3149825"/>
              <a:gd name="connsiteY2" fmla="*/ 0 h 1510711"/>
              <a:gd name="connsiteX3" fmla="*/ 1315051 w 3149825"/>
              <a:gd name="connsiteY3" fmla="*/ 0 h 1510711"/>
              <a:gd name="connsiteX4" fmla="*/ 3149825 w 3149825"/>
              <a:gd name="connsiteY4" fmla="*/ 0 h 1510711"/>
              <a:gd name="connsiteX5" fmla="*/ 3149825 w 3149825"/>
              <a:gd name="connsiteY5" fmla="*/ 1371601 h 1510711"/>
              <a:gd name="connsiteX6" fmla="*/ 478358 w 3149825"/>
              <a:gd name="connsiteY6" fmla="*/ 1362094 h 1510711"/>
              <a:gd name="connsiteX7" fmla="*/ 416566 w 3149825"/>
              <a:gd name="connsiteY7" fmla="*/ 1510711 h 1510711"/>
              <a:gd name="connsiteX8" fmla="*/ 357332 w 3149825"/>
              <a:gd name="connsiteY8" fmla="*/ 1355755 h 1510711"/>
              <a:gd name="connsiteX9" fmla="*/ 0 w 3149825"/>
              <a:gd name="connsiteY9" fmla="*/ 1345191 h 1510711"/>
              <a:gd name="connsiteX10" fmla="*/ 4498 w 3149825"/>
              <a:gd name="connsiteY10" fmla="*/ 1143001 h 1510711"/>
              <a:gd name="connsiteX11" fmla="*/ 4498 w 3149825"/>
              <a:gd name="connsiteY11" fmla="*/ 800101 h 1510711"/>
              <a:gd name="connsiteX12" fmla="*/ 4498 w 3149825"/>
              <a:gd name="connsiteY12" fmla="*/ 800101 h 1510711"/>
              <a:gd name="connsiteX13" fmla="*/ 4498 w 3149825"/>
              <a:gd name="connsiteY13" fmla="*/ 0 h 1510711"/>
              <a:gd name="connsiteX0" fmla="*/ 4498 w 3149825"/>
              <a:gd name="connsiteY0" fmla="*/ 0 h 1510711"/>
              <a:gd name="connsiteX1" fmla="*/ 528719 w 3149825"/>
              <a:gd name="connsiteY1" fmla="*/ 0 h 1510711"/>
              <a:gd name="connsiteX2" fmla="*/ 528719 w 3149825"/>
              <a:gd name="connsiteY2" fmla="*/ 0 h 1510711"/>
              <a:gd name="connsiteX3" fmla="*/ 1315051 w 3149825"/>
              <a:gd name="connsiteY3" fmla="*/ 0 h 1510711"/>
              <a:gd name="connsiteX4" fmla="*/ 3149825 w 3149825"/>
              <a:gd name="connsiteY4" fmla="*/ 0 h 1510711"/>
              <a:gd name="connsiteX5" fmla="*/ 3149825 w 3149825"/>
              <a:gd name="connsiteY5" fmla="*/ 1371601 h 1510711"/>
              <a:gd name="connsiteX6" fmla="*/ 478358 w 3149825"/>
              <a:gd name="connsiteY6" fmla="*/ 1362094 h 1510711"/>
              <a:gd name="connsiteX7" fmla="*/ 421064 w 3149825"/>
              <a:gd name="connsiteY7" fmla="*/ 1510711 h 1510711"/>
              <a:gd name="connsiteX8" fmla="*/ 357332 w 3149825"/>
              <a:gd name="connsiteY8" fmla="*/ 1355755 h 1510711"/>
              <a:gd name="connsiteX9" fmla="*/ 0 w 3149825"/>
              <a:gd name="connsiteY9" fmla="*/ 1345191 h 1510711"/>
              <a:gd name="connsiteX10" fmla="*/ 4498 w 3149825"/>
              <a:gd name="connsiteY10" fmla="*/ 1143001 h 1510711"/>
              <a:gd name="connsiteX11" fmla="*/ 4498 w 3149825"/>
              <a:gd name="connsiteY11" fmla="*/ 800101 h 1510711"/>
              <a:gd name="connsiteX12" fmla="*/ 4498 w 3149825"/>
              <a:gd name="connsiteY12" fmla="*/ 800101 h 1510711"/>
              <a:gd name="connsiteX13" fmla="*/ 4498 w 3149825"/>
              <a:gd name="connsiteY13" fmla="*/ 0 h 1510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49825" h="1510711">
                <a:moveTo>
                  <a:pt x="4498" y="0"/>
                </a:moveTo>
                <a:lnTo>
                  <a:pt x="528719" y="0"/>
                </a:lnTo>
                <a:lnTo>
                  <a:pt x="528719" y="0"/>
                </a:lnTo>
                <a:lnTo>
                  <a:pt x="1315051" y="0"/>
                </a:lnTo>
                <a:lnTo>
                  <a:pt x="3149825" y="0"/>
                </a:lnTo>
                <a:lnTo>
                  <a:pt x="3149825" y="1371601"/>
                </a:lnTo>
                <a:lnTo>
                  <a:pt x="478358" y="1362094"/>
                </a:lnTo>
                <a:lnTo>
                  <a:pt x="421064" y="1510711"/>
                </a:lnTo>
                <a:lnTo>
                  <a:pt x="357332" y="1355755"/>
                </a:lnTo>
                <a:lnTo>
                  <a:pt x="0" y="1345191"/>
                </a:lnTo>
                <a:cubicBezTo>
                  <a:pt x="1499" y="1277794"/>
                  <a:pt x="2999" y="1210398"/>
                  <a:pt x="4498" y="1143001"/>
                </a:cubicBezTo>
                <a:lnTo>
                  <a:pt x="4498" y="800101"/>
                </a:lnTo>
                <a:lnTo>
                  <a:pt x="4498" y="800101"/>
                </a:lnTo>
                <a:lnTo>
                  <a:pt x="4498" y="0"/>
                </a:lnTo>
                <a:close/>
              </a:path>
            </a:pathLst>
          </a:custGeom>
          <a:solidFill>
            <a:srgbClr val="ED5539">
              <a:alpha val="10000"/>
            </a:srgbClr>
          </a:solidFill>
          <a:ln w="53975">
            <a:solidFill>
              <a:srgbClr val="ED55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BAA9D2B-98F8-5128-F85D-F43EA228D559}"/>
              </a:ext>
            </a:extLst>
          </p:cNvPr>
          <p:cNvSpPr txBox="1"/>
          <p:nvPr/>
        </p:nvSpPr>
        <p:spPr>
          <a:xfrm>
            <a:off x="630562" y="5303890"/>
            <a:ext cx="10857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5E3427"/>
                </a:solidFill>
                <a:latin typeface="Circe" panose="020B0502020203020203" pitchFamily="34" charset="-52"/>
              </a:rPr>
              <a:t>Но всё это недостижимо для отдельного малого сельскохозяйственного товаропроизводителя</a:t>
            </a:r>
          </a:p>
        </p:txBody>
      </p:sp>
    </p:spTree>
    <p:extLst>
      <p:ext uri="{BB962C8B-B14F-4D97-AF65-F5344CB8AC3E}">
        <p14:creationId xmlns:p14="http://schemas.microsoft.com/office/powerpoint/2010/main" val="446054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ADBFA63B-0BF6-4D32-8B75-CDE9344A25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545622"/>
            <a:ext cx="9194800" cy="28990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dirty="0"/>
              <a:t>ЧТО МОЖНО ДЕЛАТЬ?</a:t>
            </a:r>
            <a:endParaRPr lang="ru-RU" sz="1800" dirty="0">
              <a:solidFill>
                <a:srgbClr val="ED5539"/>
              </a:solidFill>
            </a:endParaRPr>
          </a:p>
        </p:txBody>
      </p:sp>
      <p:sp>
        <p:nvSpPr>
          <p:cNvPr id="6" name="Текст 1">
            <a:extLst>
              <a:ext uri="{FF2B5EF4-FFF2-40B4-BE49-F238E27FC236}">
                <a16:creationId xmlns:a16="http://schemas.microsoft.com/office/drawing/2014/main" id="{1B599218-3720-DF49-529B-E7C4814AC9E9}"/>
              </a:ext>
            </a:extLst>
          </p:cNvPr>
          <p:cNvSpPr txBox="1">
            <a:spLocks/>
          </p:cNvSpPr>
          <p:nvPr/>
        </p:nvSpPr>
        <p:spPr>
          <a:xfrm>
            <a:off x="304799" y="1459209"/>
            <a:ext cx="5754689" cy="289908"/>
          </a:xfrm>
          <a:prstGeom prst="rect">
            <a:avLst/>
          </a:prstGeom>
        </p:spPr>
        <p:txBody>
          <a:bodyPr/>
          <a:lstStyle>
            <a:lvl1pPr mar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5E3427"/>
                </a:solidFill>
                <a:latin typeface="Circe Bold" panose="020B0602020203020203" pitchFamily="34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С точки  зрения индивидуума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A3A08BE-55B2-9BFB-6D05-B3033B3804AE}"/>
              </a:ext>
            </a:extLst>
          </p:cNvPr>
          <p:cNvSpPr/>
          <p:nvPr/>
        </p:nvSpPr>
        <p:spPr>
          <a:xfrm>
            <a:off x="1454886" y="2541046"/>
            <a:ext cx="38555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fontAlgn="b"/>
            <a:r>
              <a:rPr lang="ru-RU" dirty="0">
                <a:latin typeface="Circe" panose="020B0502020203020203" pitchFamily="34" charset="-52"/>
              </a:rPr>
              <a:t>Просить помощи у государства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F99676D-D5AD-4AC9-FB27-F6F8083338C9}"/>
              </a:ext>
            </a:extLst>
          </p:cNvPr>
          <p:cNvSpPr/>
          <p:nvPr/>
        </p:nvSpPr>
        <p:spPr>
          <a:xfrm>
            <a:off x="1454886" y="3909432"/>
            <a:ext cx="38555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fontAlgn="b"/>
            <a:r>
              <a:rPr lang="ru-RU" dirty="0">
                <a:latin typeface="Circe" panose="020B0502020203020203" pitchFamily="34" charset="-52"/>
              </a:rPr>
              <a:t>Бездействовать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C7936AA-CDA8-DB06-1DEF-9FDB2E6EAA7E}"/>
              </a:ext>
            </a:extLst>
          </p:cNvPr>
          <p:cNvSpPr/>
          <p:nvPr/>
        </p:nvSpPr>
        <p:spPr>
          <a:xfrm>
            <a:off x="1454886" y="5204168"/>
            <a:ext cx="38555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fontAlgn="b"/>
            <a:r>
              <a:rPr lang="ru-RU" dirty="0">
                <a:latin typeface="Circe" panose="020B0502020203020203" pitchFamily="34" charset="-52"/>
              </a:rPr>
              <a:t>Пытаться сменить масштаб</a:t>
            </a:r>
          </a:p>
        </p:txBody>
      </p:sp>
      <p:pic>
        <p:nvPicPr>
          <p:cNvPr id="11" name="Picture 16" descr="Преступное бездействие – Правозащитники Против Пыток">
            <a:extLst>
              <a:ext uri="{FF2B5EF4-FFF2-40B4-BE49-F238E27FC236}">
                <a16:creationId xmlns:a16="http://schemas.microsoft.com/office/drawing/2014/main" id="{D6CFDADF-B2E1-AB73-281E-D2EDF7142D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7" r="11177"/>
          <a:stretch/>
        </p:blipFill>
        <p:spPr bwMode="auto">
          <a:xfrm>
            <a:off x="371475" y="3518805"/>
            <a:ext cx="1083411" cy="108341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7 способов как изменить масштаб в фотошопе">
            <a:extLst>
              <a:ext uri="{FF2B5EF4-FFF2-40B4-BE49-F238E27FC236}">
                <a16:creationId xmlns:a16="http://schemas.microsoft.com/office/drawing/2014/main" id="{4113BB71-5F54-A8F2-E6C3-E4AE6D2F11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0" r="12630"/>
          <a:stretch/>
        </p:blipFill>
        <p:spPr bwMode="auto">
          <a:xfrm>
            <a:off x="371475" y="4847128"/>
            <a:ext cx="1083411" cy="108341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от в сапогах из &quot;Шрека&quot; живет в Британии и ведет Instagram - TOPNews.RU">
            <a:extLst>
              <a:ext uri="{FF2B5EF4-FFF2-40B4-BE49-F238E27FC236}">
                <a16:creationId xmlns:a16="http://schemas.microsoft.com/office/drawing/2014/main" id="{D0BFCC92-0F58-B15E-67FD-9CF8D59986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 bwMode="auto">
          <a:xfrm>
            <a:off x="365100" y="2172527"/>
            <a:ext cx="1089786" cy="10897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Текст 1">
            <a:extLst>
              <a:ext uri="{FF2B5EF4-FFF2-40B4-BE49-F238E27FC236}">
                <a16:creationId xmlns:a16="http://schemas.microsoft.com/office/drawing/2014/main" id="{A4D9913B-342E-5E51-2C98-84AA302B45E9}"/>
              </a:ext>
            </a:extLst>
          </p:cNvPr>
          <p:cNvSpPr txBox="1">
            <a:spLocks/>
          </p:cNvSpPr>
          <p:nvPr/>
        </p:nvSpPr>
        <p:spPr>
          <a:xfrm>
            <a:off x="6927481" y="1459209"/>
            <a:ext cx="5754689" cy="289908"/>
          </a:xfrm>
          <a:prstGeom prst="rect">
            <a:avLst/>
          </a:prstGeom>
        </p:spPr>
        <p:txBody>
          <a:bodyPr/>
          <a:lstStyle>
            <a:lvl1pPr mar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5E3427"/>
                </a:solidFill>
                <a:latin typeface="Circe Bold" panose="020B0602020203020203" pitchFamily="34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С точки  зрения государства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4E46561-6940-F3B3-080E-A6AB2A23430C}"/>
              </a:ext>
            </a:extLst>
          </p:cNvPr>
          <p:cNvSpPr/>
          <p:nvPr/>
        </p:nvSpPr>
        <p:spPr>
          <a:xfrm>
            <a:off x="8077568" y="2541046"/>
            <a:ext cx="38555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fontAlgn="b"/>
            <a:r>
              <a:rPr lang="ru-RU" dirty="0">
                <a:latin typeface="Circe" panose="020B0502020203020203" pitchFamily="34" charset="-52"/>
              </a:rPr>
              <a:t>Возмещать потери АПК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8BFE598-B269-F45E-3403-EE6A19FF1D26}"/>
              </a:ext>
            </a:extLst>
          </p:cNvPr>
          <p:cNvSpPr/>
          <p:nvPr/>
        </p:nvSpPr>
        <p:spPr>
          <a:xfrm>
            <a:off x="8077568" y="3909432"/>
            <a:ext cx="38555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fontAlgn="b"/>
            <a:r>
              <a:rPr lang="ru-RU" dirty="0">
                <a:latin typeface="Circe" panose="020B0502020203020203" pitchFamily="34" charset="-52"/>
              </a:rPr>
              <a:t>Бездействовать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B9B4EB5-1353-CD3B-1C96-C8DEAB5FF176}"/>
              </a:ext>
            </a:extLst>
          </p:cNvPr>
          <p:cNvSpPr/>
          <p:nvPr/>
        </p:nvSpPr>
        <p:spPr>
          <a:xfrm>
            <a:off x="8077568" y="5204168"/>
            <a:ext cx="38555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fontAlgn="b"/>
            <a:r>
              <a:rPr lang="ru-RU" dirty="0">
                <a:latin typeface="Circe" panose="020B0502020203020203" pitchFamily="34" charset="-52"/>
              </a:rPr>
              <a:t>Пытаться воздействовать на рынки</a:t>
            </a:r>
          </a:p>
        </p:txBody>
      </p:sp>
      <p:pic>
        <p:nvPicPr>
          <p:cNvPr id="24" name="Picture 20" descr="Как заставить поставщика возместить убытки по договору – Финансовый  директор № 10, Октябрь 2021">
            <a:extLst>
              <a:ext uri="{FF2B5EF4-FFF2-40B4-BE49-F238E27FC236}">
                <a16:creationId xmlns:a16="http://schemas.microsoft.com/office/drawing/2014/main" id="{64781678-88A1-A930-F479-B2E7F8D8D7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" r="16513"/>
          <a:stretch/>
        </p:blipFill>
        <p:spPr bwMode="auto">
          <a:xfrm>
            <a:off x="6994157" y="2170177"/>
            <a:ext cx="1083411" cy="108341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2" descr="Панда">
            <a:extLst>
              <a:ext uri="{FF2B5EF4-FFF2-40B4-BE49-F238E27FC236}">
                <a16:creationId xmlns:a16="http://schemas.microsoft.com/office/drawing/2014/main" id="{18B48837-D7EE-40BA-D854-315EC2E399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6" t="-99" r="7006" b="99"/>
          <a:stretch/>
        </p:blipFill>
        <p:spPr bwMode="auto">
          <a:xfrm>
            <a:off x="6987782" y="3518805"/>
            <a:ext cx="1083411" cy="108341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4" descr="воздействие открытия вакцины Covid19 на мировую экономику и фондовые рынки  Иллюстрация вектора - иллюстрации насчитывающей рост, рука: 220301680">
            <a:extLst>
              <a:ext uri="{FF2B5EF4-FFF2-40B4-BE49-F238E27FC236}">
                <a16:creationId xmlns:a16="http://schemas.microsoft.com/office/drawing/2014/main" id="{26094CCF-24D5-69CA-6076-5352773BC7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7" r="32365" b="17598"/>
          <a:stretch/>
        </p:blipFill>
        <p:spPr bwMode="auto">
          <a:xfrm>
            <a:off x="6987782" y="4850884"/>
            <a:ext cx="1089786" cy="10897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94E32DF-CA8F-7636-61F5-3FFF315A5EF2}"/>
              </a:ext>
            </a:extLst>
          </p:cNvPr>
          <p:cNvCxnSpPr/>
          <p:nvPr/>
        </p:nvCxnSpPr>
        <p:spPr>
          <a:xfrm>
            <a:off x="5990908" y="1459209"/>
            <a:ext cx="0" cy="447133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718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ADBFA63B-0BF6-4D32-8B75-CDE9344A25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545622"/>
            <a:ext cx="9194800" cy="28990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dirty="0"/>
              <a:t>ПУТИ ПОВЫШЕНИЯ ДОХОДНОСТИ</a:t>
            </a:r>
            <a:endParaRPr lang="ru-RU" sz="1800" dirty="0">
              <a:solidFill>
                <a:srgbClr val="ED5539"/>
              </a:solidFill>
            </a:endParaRPr>
          </a:p>
        </p:txBody>
      </p:sp>
      <p:graphicFrame>
        <p:nvGraphicFramePr>
          <p:cNvPr id="18" name="Таблица 5">
            <a:extLst>
              <a:ext uri="{FF2B5EF4-FFF2-40B4-BE49-F238E27FC236}">
                <a16:creationId xmlns:a16="http://schemas.microsoft.com/office/drawing/2014/main" id="{16409182-BC8A-5415-0FFF-54D57A0C21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7400063"/>
              </p:ext>
            </p:extLst>
          </p:nvPr>
        </p:nvGraphicFramePr>
        <p:xfrm>
          <a:off x="371474" y="1295400"/>
          <a:ext cx="11449051" cy="519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1826">
                  <a:extLst>
                    <a:ext uri="{9D8B030D-6E8A-4147-A177-3AD203B41FA5}">
                      <a16:colId xmlns:a16="http://schemas.microsoft.com/office/drawing/2014/main" val="3940016997"/>
                    </a:ext>
                  </a:extLst>
                </a:gridCol>
                <a:gridCol w="5737225">
                  <a:extLst>
                    <a:ext uri="{9D8B030D-6E8A-4147-A177-3AD203B41FA5}">
                      <a16:colId xmlns:a16="http://schemas.microsoft.com/office/drawing/2014/main" val="2092175664"/>
                    </a:ext>
                  </a:extLst>
                </a:gridCol>
              </a:tblGrid>
              <a:tr h="1023157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latin typeface="Circe" panose="020B0502020203020203" pitchFamily="34" charset="-52"/>
                        </a:rPr>
                        <a:t>Увеличение доходов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55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latin typeface="Circe" panose="020B0502020203020203" pitchFamily="34" charset="-52"/>
                        </a:rPr>
                        <a:t>Снижение расходов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55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996360"/>
                  </a:ext>
                </a:extLst>
              </a:tr>
              <a:tr h="975712">
                <a:tc>
                  <a:txBody>
                    <a:bodyPr/>
                    <a:lstStyle/>
                    <a:p>
                      <a:r>
                        <a:rPr lang="ru-RU" sz="1700" dirty="0">
                          <a:latin typeface="Circe" panose="020B0502020203020203" pitchFamily="34" charset="-52"/>
                        </a:rPr>
                        <a:t>Продажа стандартизованных крупных партий подготовленной продукции (например, молоко)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latin typeface="Circe" panose="020B0502020203020203" pitchFamily="34" charset="-52"/>
                        </a:rPr>
                        <a:t>Покупка ресурсов по оптовым ценам (например, ДТ на сезонные полевые работы)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556679"/>
                  </a:ext>
                </a:extLst>
              </a:tr>
              <a:tr h="975712">
                <a:tc>
                  <a:txBody>
                    <a:bodyPr/>
                    <a:lstStyle/>
                    <a:p>
                      <a:r>
                        <a:rPr lang="ru-RU" sz="1700" dirty="0">
                          <a:latin typeface="Circe" panose="020B0502020203020203" pitchFamily="34" charset="-52"/>
                        </a:rPr>
                        <a:t>Более глубокая проработка каналов сбыта </a:t>
                      </a:r>
                    </a:p>
                    <a:p>
                      <a:r>
                        <a:rPr lang="ru-RU" sz="1700" dirty="0">
                          <a:latin typeface="Circe" panose="020B0502020203020203" pitchFamily="34" charset="-52"/>
                        </a:rPr>
                        <a:t>(например, реализация молока в молочный завод)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latin typeface="Circe" panose="020B0502020203020203" pitchFamily="34" charset="-52"/>
                        </a:rPr>
                        <a:t>Хранение продукции растениеводства в зимний период в приспособленном помещении (например, картофель)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252815"/>
                  </a:ext>
                </a:extLst>
              </a:tr>
              <a:tr h="1386539">
                <a:tc>
                  <a:txBody>
                    <a:bodyPr/>
                    <a:lstStyle/>
                    <a:p>
                      <a:r>
                        <a:rPr lang="ru-RU" sz="1700" dirty="0">
                          <a:latin typeface="Circe" panose="020B0502020203020203" pitchFamily="34" charset="-52"/>
                        </a:rPr>
                        <a:t>Продажа продукции более глубокой переработки и т.д. </a:t>
                      </a:r>
                    </a:p>
                    <a:p>
                      <a:r>
                        <a:rPr lang="ru-RU" sz="1700" dirty="0">
                          <a:latin typeface="Circe" panose="020B0502020203020203" pitchFamily="34" charset="-52"/>
                        </a:rPr>
                        <a:t>(например, переработка молока и выпуск цельного молока и кисломолочной продукции)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latin typeface="Circe" panose="020B0502020203020203" pitchFamily="34" charset="-52"/>
                        </a:rPr>
                        <a:t>Собственный убойный пункт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272465"/>
                  </a:ext>
                </a:extLst>
              </a:tr>
              <a:tr h="833180">
                <a:tc>
                  <a:txBody>
                    <a:bodyPr/>
                    <a:lstStyle/>
                    <a:p>
                      <a:endParaRPr lang="ru-RU" sz="1700" dirty="0">
                        <a:latin typeface="Circe" panose="020B0502020203020203" pitchFamily="34" charset="-5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latin typeface="Circe" panose="020B0502020203020203" pitchFamily="34" charset="-52"/>
                        </a:rPr>
                        <a:t>Использование мощной современной техники и т.д.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859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0883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ADBFA63B-0BF6-4D32-8B75-CDE9344A25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545622"/>
            <a:ext cx="9194800" cy="28990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dirty="0"/>
              <a:t>ПУТИ ПОВЫШЕНИЯ ДОХОДНОСТИ, </a:t>
            </a:r>
            <a:r>
              <a:rPr lang="ru-RU" sz="1800" dirty="0">
                <a:solidFill>
                  <a:srgbClr val="ED5539"/>
                </a:solidFill>
              </a:rPr>
              <a:t>ПРИМЕРЫ:</a:t>
            </a:r>
          </a:p>
        </p:txBody>
      </p:sp>
      <p:graphicFrame>
        <p:nvGraphicFramePr>
          <p:cNvPr id="4" name="Таблица 5">
            <a:extLst>
              <a:ext uri="{FF2B5EF4-FFF2-40B4-BE49-F238E27FC236}">
                <a16:creationId xmlns:a16="http://schemas.microsoft.com/office/drawing/2014/main" id="{5E6079DE-C43E-F10E-D080-1323FA232A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0840959"/>
              </p:ext>
            </p:extLst>
          </p:nvPr>
        </p:nvGraphicFramePr>
        <p:xfrm>
          <a:off x="371475" y="1270000"/>
          <a:ext cx="11477816" cy="5219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3691">
                  <a:extLst>
                    <a:ext uri="{9D8B030D-6E8A-4147-A177-3AD203B41FA5}">
                      <a16:colId xmlns:a16="http://schemas.microsoft.com/office/drawing/2014/main" val="3940016997"/>
                    </a:ext>
                  </a:extLst>
                </a:gridCol>
                <a:gridCol w="2908009">
                  <a:extLst>
                    <a:ext uri="{9D8B030D-6E8A-4147-A177-3AD203B41FA5}">
                      <a16:colId xmlns:a16="http://schemas.microsoft.com/office/drawing/2014/main" val="2404888837"/>
                    </a:ext>
                  </a:extLst>
                </a:gridCol>
                <a:gridCol w="4098377">
                  <a:extLst>
                    <a:ext uri="{9D8B030D-6E8A-4147-A177-3AD203B41FA5}">
                      <a16:colId xmlns:a16="http://schemas.microsoft.com/office/drawing/2014/main" val="2092175664"/>
                    </a:ext>
                  </a:extLst>
                </a:gridCol>
                <a:gridCol w="2897739">
                  <a:extLst>
                    <a:ext uri="{9D8B030D-6E8A-4147-A177-3AD203B41FA5}">
                      <a16:colId xmlns:a16="http://schemas.microsoft.com/office/drawing/2014/main" val="99458137"/>
                    </a:ext>
                  </a:extLst>
                </a:gridCol>
              </a:tblGrid>
              <a:tr h="438903"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Circe" panose="020B0502020203020203" pitchFamily="34" charset="-5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55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Circe" panose="020B0502020203020203" pitchFamily="34" charset="-52"/>
                        </a:rPr>
                        <a:t>Привычная ситуация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55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Circe" panose="020B0502020203020203" pitchFamily="34" charset="-52"/>
                        </a:rPr>
                        <a:t>Ресурс для повышения доходности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55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Circe" panose="020B0502020203020203" pitchFamily="34" charset="-52"/>
                        </a:rPr>
                        <a:t>Доход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55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996360"/>
                  </a:ext>
                </a:extLst>
              </a:tr>
              <a:tr h="797182">
                <a:tc>
                  <a:txBody>
                    <a:bodyPr/>
                    <a:lstStyle/>
                    <a:p>
                      <a:pPr marL="72000" indent="0" algn="l"/>
                      <a:r>
                        <a:rPr lang="ru-RU" sz="1400" b="0" dirty="0">
                          <a:latin typeface="Circe" panose="020B0502020203020203" pitchFamily="34" charset="-52"/>
                        </a:rPr>
                        <a:t>Покупка комбикорма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l"/>
                      <a:r>
                        <a:rPr lang="ru-RU" sz="1400" b="0" dirty="0">
                          <a:latin typeface="Circe" panose="020B0502020203020203" pitchFamily="34" charset="-52"/>
                        </a:rPr>
                        <a:t>В розницу 15 руб. / кг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l"/>
                      <a:r>
                        <a:rPr lang="ru-RU" sz="1400" b="0" dirty="0">
                          <a:latin typeface="Circe" panose="020B0502020203020203" pitchFamily="34" charset="-52"/>
                        </a:rPr>
                        <a:t>Партиями от 20 тонн – 12 тыс. руб. / тонна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l">
                        <a:buAutoNum type="arabicParenR"/>
                      </a:pPr>
                      <a:r>
                        <a:rPr lang="ru-RU" sz="1400" b="0" dirty="0">
                          <a:latin typeface="Circe" panose="020B0502020203020203" pitchFamily="34" charset="-52"/>
                        </a:rPr>
                        <a:t>15 * 20 = 300 тыс. руб.</a:t>
                      </a:r>
                    </a:p>
                    <a:p>
                      <a:pPr marL="72000" indent="0" algn="l">
                        <a:buAutoNum type="arabicParenR"/>
                      </a:pPr>
                      <a:r>
                        <a:rPr lang="ru-RU" sz="1400" b="0" dirty="0">
                          <a:latin typeface="Circe" panose="020B0502020203020203" pitchFamily="34" charset="-52"/>
                        </a:rPr>
                        <a:t>12 * 20 = 240 тыс. руб.</a:t>
                      </a:r>
                    </a:p>
                    <a:p>
                      <a:pPr marL="72000" indent="0" algn="l">
                        <a:buNone/>
                      </a:pPr>
                      <a:r>
                        <a:rPr lang="ru-RU" sz="1400" b="0" dirty="0">
                          <a:latin typeface="Circe" panose="020B0502020203020203" pitchFamily="34" charset="-52"/>
                        </a:rPr>
                        <a:t>Доход = 60 тыс. руб.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556679"/>
                  </a:ext>
                </a:extLst>
              </a:tr>
              <a:tr h="797182">
                <a:tc>
                  <a:txBody>
                    <a:bodyPr/>
                    <a:lstStyle/>
                    <a:p>
                      <a:pPr marL="72000" indent="0" algn="l"/>
                      <a:r>
                        <a:rPr lang="ru-RU" sz="1400" b="0" dirty="0">
                          <a:latin typeface="Circe" panose="020B0502020203020203" pitchFamily="34" charset="-52"/>
                        </a:rPr>
                        <a:t>Покупка удобрений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l"/>
                      <a:r>
                        <a:rPr lang="ru-RU" sz="1400" b="0" dirty="0">
                          <a:latin typeface="Circe" panose="020B0502020203020203" pitchFamily="34" charset="-52"/>
                        </a:rPr>
                        <a:t>В розницу 30 руб. / кг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l"/>
                      <a:r>
                        <a:rPr lang="ru-RU" sz="1400" b="0" dirty="0">
                          <a:latin typeface="Circe" panose="020B0502020203020203" pitchFamily="34" charset="-52"/>
                        </a:rPr>
                        <a:t>Партиями от 64 тонн – 19 тыс. руб. / тонна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l">
                        <a:buAutoNum type="arabicParenR"/>
                      </a:pPr>
                      <a:r>
                        <a:rPr lang="ru-RU" sz="1400" b="0" dirty="0">
                          <a:latin typeface="Circe" panose="020B0502020203020203" pitchFamily="34" charset="-52"/>
                        </a:rPr>
                        <a:t>30 * 64=1 920 тыс. руб.</a:t>
                      </a:r>
                    </a:p>
                    <a:p>
                      <a:pPr marL="72000" indent="0" algn="l">
                        <a:buAutoNum type="arabicParenR"/>
                      </a:pPr>
                      <a:r>
                        <a:rPr lang="ru-RU" sz="1400" b="0" dirty="0">
                          <a:latin typeface="Circe" panose="020B0502020203020203" pitchFamily="34" charset="-52"/>
                        </a:rPr>
                        <a:t>19 * 64=1 216 тыс. руб.</a:t>
                      </a:r>
                    </a:p>
                    <a:p>
                      <a:pPr marL="72000" indent="0" algn="l">
                        <a:buNone/>
                      </a:pPr>
                      <a:r>
                        <a:rPr lang="ru-RU" sz="1400" b="0" dirty="0">
                          <a:latin typeface="Circe" panose="020B0502020203020203" pitchFamily="34" charset="-52"/>
                        </a:rPr>
                        <a:t>Доход = 704 тыс. руб.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252815"/>
                  </a:ext>
                </a:extLst>
              </a:tr>
              <a:tr h="1021980">
                <a:tc>
                  <a:txBody>
                    <a:bodyPr/>
                    <a:lstStyle/>
                    <a:p>
                      <a:pPr marL="72000" indent="0" algn="l"/>
                      <a:r>
                        <a:rPr lang="ru-RU" sz="1400" b="0" dirty="0">
                          <a:latin typeface="Circe" panose="020B0502020203020203" pitchFamily="34" charset="-52"/>
                        </a:rPr>
                        <a:t>Техника для обработки земли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l"/>
                      <a:r>
                        <a:rPr lang="ru-RU" sz="1400" b="0" dirty="0">
                          <a:latin typeface="Circe" panose="020B0502020203020203" pitchFamily="34" charset="-52"/>
                        </a:rPr>
                        <a:t>90 тыс. руб. </a:t>
                      </a:r>
                      <a:r>
                        <a:rPr lang="ru-RU" sz="1400" b="0" dirty="0" err="1">
                          <a:latin typeface="Circe" panose="020B0502020203020203" pitchFamily="34" charset="-52"/>
                        </a:rPr>
                        <a:t>мото</a:t>
                      </a:r>
                      <a:r>
                        <a:rPr lang="ru-RU" sz="1400" b="0" dirty="0">
                          <a:latin typeface="Circe" panose="020B0502020203020203" pitchFamily="34" charset="-52"/>
                        </a:rPr>
                        <a:t>-культиватор для обработки 2 га (45 тыс. руб. на 1 га)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l"/>
                      <a:r>
                        <a:rPr lang="ru-RU" sz="1400" b="0" dirty="0">
                          <a:latin typeface="Circe" panose="020B0502020203020203" pitchFamily="34" charset="-52"/>
                        </a:rPr>
                        <a:t>3 000 тыс. руб. трактор МТЗ для обработки 300 га (10 тыс. руб. на 1 га)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l">
                        <a:buAutoNum type="arabicParenR"/>
                      </a:pPr>
                      <a:r>
                        <a:rPr lang="ru-RU" sz="1400" b="0" dirty="0">
                          <a:latin typeface="Circe" panose="020B0502020203020203" pitchFamily="34" charset="-52"/>
                        </a:rPr>
                        <a:t>45 * 300 = 13 500 т. руб.</a:t>
                      </a:r>
                    </a:p>
                    <a:p>
                      <a:pPr marL="72000" indent="0" algn="l">
                        <a:buAutoNum type="arabicParenR"/>
                      </a:pPr>
                      <a:r>
                        <a:rPr lang="ru-RU" sz="1400" b="0" dirty="0">
                          <a:latin typeface="Circe" panose="020B0502020203020203" pitchFamily="34" charset="-52"/>
                        </a:rPr>
                        <a:t>10 * 300=3 000 т. руб.</a:t>
                      </a:r>
                    </a:p>
                    <a:p>
                      <a:pPr marL="72000" indent="0" algn="l">
                        <a:buNone/>
                      </a:pPr>
                      <a:r>
                        <a:rPr lang="ru-RU" sz="1400" b="0" dirty="0">
                          <a:latin typeface="Circe" panose="020B0502020203020203" pitchFamily="34" charset="-52"/>
                        </a:rPr>
                        <a:t>Доход  = 10 500 тыс. руб.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272465"/>
                  </a:ext>
                </a:extLst>
              </a:tr>
              <a:tr h="1082227">
                <a:tc>
                  <a:txBody>
                    <a:bodyPr/>
                    <a:lstStyle/>
                    <a:p>
                      <a:pPr marL="72000" indent="0" algn="l"/>
                      <a:r>
                        <a:rPr lang="ru-RU" sz="1400" b="0" dirty="0">
                          <a:latin typeface="Circe" panose="020B0502020203020203" pitchFamily="34" charset="-52"/>
                        </a:rPr>
                        <a:t>Сбыт овощей и картофеля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l"/>
                      <a:r>
                        <a:rPr lang="ru-RU" sz="1400" b="0" dirty="0">
                          <a:latin typeface="Circe" panose="020B0502020203020203" pitchFamily="34" charset="-52"/>
                        </a:rPr>
                        <a:t>9 тыс. руб. за 1 тонну «с поля»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l"/>
                      <a:r>
                        <a:rPr lang="ru-RU" sz="1400" b="0" dirty="0">
                          <a:latin typeface="Circe" panose="020B0502020203020203" pitchFamily="34" charset="-52"/>
                        </a:rPr>
                        <a:t>25 тыс. руб. за 1 тонну в зимний период из хранилища ёмкостью 500 тонн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l">
                        <a:buAutoNum type="arabicParenR"/>
                      </a:pPr>
                      <a:r>
                        <a:rPr lang="ru-RU" sz="1400" b="0" dirty="0">
                          <a:latin typeface="Circe" panose="020B0502020203020203" pitchFamily="34" charset="-52"/>
                        </a:rPr>
                        <a:t>9 * 500 = 4 500 тыс. руб.</a:t>
                      </a:r>
                    </a:p>
                    <a:p>
                      <a:pPr marL="72000" indent="0" algn="l">
                        <a:buAutoNum type="arabicParenR"/>
                      </a:pPr>
                      <a:r>
                        <a:rPr lang="ru-RU" sz="1400" b="0" dirty="0">
                          <a:latin typeface="Circe" panose="020B0502020203020203" pitchFamily="34" charset="-52"/>
                        </a:rPr>
                        <a:t>25 * 500= 12 500 т. руб.</a:t>
                      </a:r>
                    </a:p>
                    <a:p>
                      <a:pPr marL="72000" indent="0" algn="l">
                        <a:buNone/>
                      </a:pPr>
                      <a:r>
                        <a:rPr lang="ru-RU" sz="1400" b="0" dirty="0">
                          <a:latin typeface="Circe" panose="020B0502020203020203" pitchFamily="34" charset="-52"/>
                        </a:rPr>
                        <a:t>Доход = 8 000 тыс. руб.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859977"/>
                  </a:ext>
                </a:extLst>
              </a:tr>
              <a:tr h="1082227">
                <a:tc>
                  <a:txBody>
                    <a:bodyPr/>
                    <a:lstStyle/>
                    <a:p>
                      <a:pPr marL="72000" indent="0" algn="l"/>
                      <a:endParaRPr lang="ru-RU" sz="1400" b="0" dirty="0">
                        <a:latin typeface="Circe" panose="020B0502020203020203" pitchFamily="34" charset="-5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l"/>
                      <a:r>
                        <a:rPr lang="ru-RU" sz="1400" b="0" dirty="0">
                          <a:latin typeface="Circe" panose="020B0502020203020203" pitchFamily="34" charset="-52"/>
                        </a:rPr>
                        <a:t>В данной ситуации владелец ЛПХ, фермер находится «по умолчанию», автоматически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l"/>
                      <a:r>
                        <a:rPr lang="ru-RU" sz="1400" b="0" dirty="0">
                          <a:latin typeface="Circe" panose="020B0502020203020203" pitchFamily="34" charset="-52"/>
                        </a:rPr>
                        <a:t>Для такого решения владельцу ЛПХ, фермеру не хватает масштаба деятельности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l"/>
                      <a:endParaRPr lang="ru-RU" sz="1400" b="0" dirty="0">
                        <a:latin typeface="Circe" panose="020B0502020203020203" pitchFamily="34" charset="-5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627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4746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ADBFA63B-0BF6-4D32-8B75-CDE9344A25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545622"/>
            <a:ext cx="9194800" cy="28990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dirty="0"/>
              <a:t>В ОДИНОЧКУ «МАЛОЕ» ХОЗЯЙСТВО НЕ МОЖЕТ ЗАДЕЙСТВОВАТЬ РЕСУРСЫ ПОВЫШЕНИЯ ДОХОДНОСТИ</a:t>
            </a:r>
            <a:endParaRPr lang="ru-RU" sz="1800" dirty="0">
              <a:solidFill>
                <a:srgbClr val="ED5539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E3546E2-3362-9424-B5CC-B80FA5D13F53}"/>
              </a:ext>
            </a:extLst>
          </p:cNvPr>
          <p:cNvSpPr/>
          <p:nvPr/>
        </p:nvSpPr>
        <p:spPr>
          <a:xfrm>
            <a:off x="371475" y="1459343"/>
            <a:ext cx="3474811" cy="4772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2C2FDD-24C3-BE34-5B6B-A4C8D0D7F40E}"/>
              </a:ext>
            </a:extLst>
          </p:cNvPr>
          <p:cNvSpPr/>
          <p:nvPr/>
        </p:nvSpPr>
        <p:spPr>
          <a:xfrm>
            <a:off x="4358594" y="1459116"/>
            <a:ext cx="7461931" cy="4774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E25FF3-AFA6-3182-76C2-9E1CE27AC04A}"/>
              </a:ext>
            </a:extLst>
          </p:cNvPr>
          <p:cNvSpPr/>
          <p:nvPr/>
        </p:nvSpPr>
        <p:spPr>
          <a:xfrm>
            <a:off x="371475" y="1516441"/>
            <a:ext cx="3474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algn="ctr" fontAlgn="b"/>
            <a:r>
              <a:rPr lang="ru-RU" dirty="0">
                <a:latin typeface="Circe" panose="020B0502020203020203" pitchFamily="34" charset="-52"/>
              </a:rPr>
              <a:t>Ресурсы малых хозяйств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4798B42-57BC-525D-7E27-B4E74A6C52A9}"/>
              </a:ext>
            </a:extLst>
          </p:cNvPr>
          <p:cNvSpPr/>
          <p:nvPr/>
        </p:nvSpPr>
        <p:spPr>
          <a:xfrm>
            <a:off x="4358594" y="1516441"/>
            <a:ext cx="7461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algn="ctr" fontAlgn="b"/>
            <a:r>
              <a:rPr lang="ru-RU" dirty="0">
                <a:latin typeface="Circe" panose="020B0502020203020203" pitchFamily="34" charset="-52"/>
              </a:rPr>
              <a:t>Кооператив</a:t>
            </a:r>
          </a:p>
        </p:txBody>
      </p:sp>
      <p:pic>
        <p:nvPicPr>
          <p:cNvPr id="10" name="Picture 28" descr="Продукция компании ЛПХ «Частное Подворье» на сервисе ТВОЙПРОДУКТ.">
            <a:extLst>
              <a:ext uri="{FF2B5EF4-FFF2-40B4-BE49-F238E27FC236}">
                <a16:creationId xmlns:a16="http://schemas.microsoft.com/office/drawing/2014/main" id="{68E5AC39-3F3C-3AC4-8CCA-403D9DEA3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169130"/>
            <a:ext cx="3474810" cy="231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D6E12B4-A2A4-FFC3-FB71-20CF339EE848}"/>
              </a:ext>
            </a:extLst>
          </p:cNvPr>
          <p:cNvSpPr/>
          <p:nvPr/>
        </p:nvSpPr>
        <p:spPr>
          <a:xfrm>
            <a:off x="304800" y="4718183"/>
            <a:ext cx="35414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algn="ctr" fontAlgn="b"/>
            <a:r>
              <a:rPr lang="ru-RU" sz="1600" dirty="0">
                <a:latin typeface="Circe" panose="020B0502020203020203" pitchFamily="34" charset="-52"/>
              </a:rPr>
              <a:t>Земельный участок до 1 га</a:t>
            </a:r>
          </a:p>
          <a:p>
            <a:pPr marL="108000" algn="ctr" fontAlgn="b"/>
            <a:r>
              <a:rPr lang="ru-RU" sz="1600" dirty="0">
                <a:latin typeface="Circe" panose="020B0502020203020203" pitchFamily="34" charset="-52"/>
              </a:rPr>
              <a:t>Поголовье КРС до 10 голов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C467F32-760D-8074-D632-00C1F5D46817}"/>
              </a:ext>
            </a:extLst>
          </p:cNvPr>
          <p:cNvSpPr/>
          <p:nvPr/>
        </p:nvSpPr>
        <p:spPr>
          <a:xfrm>
            <a:off x="4358594" y="4731743"/>
            <a:ext cx="39204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algn="ctr" fontAlgn="b"/>
            <a:r>
              <a:rPr lang="ru-RU" sz="1600" dirty="0">
                <a:latin typeface="Circe" panose="020B0502020203020203" pitchFamily="34" charset="-52"/>
              </a:rPr>
              <a:t>«трансформатор», приспосабливающий плюсы «крупных проектов» (оптовых закупок, собственной переработки и т.п. к возможностям и потребностям малых хозяйств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EBA72AF-73E9-94CC-C57F-CFAF66B4F596}"/>
              </a:ext>
            </a:extLst>
          </p:cNvPr>
          <p:cNvSpPr/>
          <p:nvPr/>
        </p:nvSpPr>
        <p:spPr>
          <a:xfrm>
            <a:off x="8279040" y="4718182"/>
            <a:ext cx="35414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algn="ctr" fontAlgn="b"/>
            <a:r>
              <a:rPr lang="ru-RU" sz="1600" dirty="0">
                <a:latin typeface="Circe" panose="020B0502020203020203" pitchFamily="34" charset="-52"/>
              </a:rPr>
              <a:t>мощная техника, оптовые закупки, складские помещения</a:t>
            </a:r>
          </a:p>
        </p:txBody>
      </p:sp>
      <p:pic>
        <p:nvPicPr>
          <p:cNvPr id="14" name="Picture 26" descr="Сварог Вест Груп: Кооперация — единственный неагрессивный путь выхода из  кризиса | Пропозиція - Главный журнал по вопросам агробизнеса">
            <a:extLst>
              <a:ext uri="{FF2B5EF4-FFF2-40B4-BE49-F238E27FC236}">
                <a16:creationId xmlns:a16="http://schemas.microsoft.com/office/drawing/2014/main" id="{A0EB5E24-D7F5-3E4C-BD1B-EE3EDA7BC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447" y="2242718"/>
            <a:ext cx="3338740" cy="22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0" descr="САМАЯ КРУТАЯ ТЕХНИКА В МИРЕ - YouTube">
            <a:extLst>
              <a:ext uri="{FF2B5EF4-FFF2-40B4-BE49-F238E27FC236}">
                <a16:creationId xmlns:a16="http://schemas.microsoft.com/office/drawing/2014/main" id="{AAB645B0-4DE5-E85D-FF56-1754B8A61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717" y="2169129"/>
            <a:ext cx="3474809" cy="231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910AD2C6-63D7-B7F7-A3BD-9C8F504AD7EB}"/>
              </a:ext>
            </a:extLst>
          </p:cNvPr>
          <p:cNvCxnSpPr/>
          <p:nvPr/>
        </p:nvCxnSpPr>
        <p:spPr>
          <a:xfrm>
            <a:off x="371475" y="6312378"/>
            <a:ext cx="11449050" cy="0"/>
          </a:xfrm>
          <a:prstGeom prst="straightConnector1">
            <a:avLst/>
          </a:prstGeom>
          <a:ln w="57150">
            <a:solidFill>
              <a:srgbClr val="BF966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273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ADBFA63B-0BF6-4D32-8B75-CDE9344A25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545622"/>
            <a:ext cx="9194800" cy="28990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dirty="0">
                <a:solidFill>
                  <a:srgbClr val="ED5539"/>
                </a:solidFill>
              </a:rPr>
              <a:t>ПРИМЕР: </a:t>
            </a:r>
            <a:r>
              <a:rPr lang="ru-RU" sz="1800" dirty="0"/>
              <a:t>ЗАВОД ПО ПЕРЕРАБОТКЕ МОЛОКА – СОЗДАНИЕ И РЕЗУЛЬТАТЫ ДЕЯТЕЛЬНОСТИ</a:t>
            </a:r>
            <a:endParaRPr lang="ru-RU" sz="1800" dirty="0">
              <a:solidFill>
                <a:srgbClr val="ED5539"/>
              </a:solidFill>
            </a:endParaRPr>
          </a:p>
        </p:txBody>
      </p:sp>
      <p:graphicFrame>
        <p:nvGraphicFramePr>
          <p:cNvPr id="16" name="Таблица 7">
            <a:extLst>
              <a:ext uri="{FF2B5EF4-FFF2-40B4-BE49-F238E27FC236}">
                <a16:creationId xmlns:a16="http://schemas.microsoft.com/office/drawing/2014/main" id="{0D942C90-F926-59C5-373F-33BDED47BC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8104421"/>
              </p:ext>
            </p:extLst>
          </p:nvPr>
        </p:nvGraphicFramePr>
        <p:xfrm>
          <a:off x="371475" y="1511300"/>
          <a:ext cx="11449050" cy="4978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7485">
                  <a:extLst>
                    <a:ext uri="{9D8B030D-6E8A-4147-A177-3AD203B41FA5}">
                      <a16:colId xmlns:a16="http://schemas.microsoft.com/office/drawing/2014/main" val="1619305828"/>
                    </a:ext>
                  </a:extLst>
                </a:gridCol>
                <a:gridCol w="4143861">
                  <a:extLst>
                    <a:ext uri="{9D8B030D-6E8A-4147-A177-3AD203B41FA5}">
                      <a16:colId xmlns:a16="http://schemas.microsoft.com/office/drawing/2014/main" val="2298202354"/>
                    </a:ext>
                  </a:extLst>
                </a:gridCol>
                <a:gridCol w="4387704">
                  <a:extLst>
                    <a:ext uri="{9D8B030D-6E8A-4147-A177-3AD203B41FA5}">
                      <a16:colId xmlns:a16="http://schemas.microsoft.com/office/drawing/2014/main" val="1674121704"/>
                    </a:ext>
                  </a:extLst>
                </a:gridCol>
              </a:tblGrid>
              <a:tr h="855172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Circe" panose="020B0502020203020203" pitchFamily="34" charset="-5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55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irce" panose="020B0502020203020203" pitchFamily="34" charset="-52"/>
                        </a:rPr>
                        <a:t>Частное предприятие (АО, ООО)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55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irce" panose="020B0502020203020203" pitchFamily="34" charset="-52"/>
                        </a:rPr>
                        <a:t>Сельскохозяйственный </a:t>
                      </a:r>
                    </a:p>
                    <a:p>
                      <a:pPr algn="ctr"/>
                      <a:r>
                        <a:rPr lang="ru-RU" dirty="0">
                          <a:latin typeface="Circe" panose="020B0502020203020203" pitchFamily="34" charset="-52"/>
                        </a:rPr>
                        <a:t>потребительский кооператив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55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241505"/>
                  </a:ext>
                </a:extLst>
              </a:tr>
              <a:tr h="670401">
                <a:tc>
                  <a:txBody>
                    <a:bodyPr/>
                    <a:lstStyle/>
                    <a:p>
                      <a:r>
                        <a:rPr lang="ru-RU" dirty="0">
                          <a:latin typeface="Circe" panose="020B0502020203020203" pitchFamily="34" charset="-52"/>
                        </a:rPr>
                        <a:t>Содержание деятельности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irce" panose="020B0502020203020203" pitchFamily="34" charset="-52"/>
                        </a:rPr>
                        <a:t>Закупка молока, переработка в молочные продукты, сбыт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117147"/>
                  </a:ext>
                </a:extLst>
              </a:tr>
              <a:tr h="714565">
                <a:tc>
                  <a:txBody>
                    <a:bodyPr/>
                    <a:lstStyle/>
                    <a:p>
                      <a:r>
                        <a:rPr lang="ru-RU" dirty="0">
                          <a:latin typeface="Circe" panose="020B0502020203020203" pitchFamily="34" charset="-52"/>
                        </a:rPr>
                        <a:t>За чей счёт создано?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Circe" panose="020B0502020203020203" pitchFamily="34" charset="-52"/>
                        </a:rPr>
                        <a:t>За счёт инвестора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Circe" panose="020B0502020203020203" pitchFamily="34" charset="-52"/>
                        </a:rPr>
                        <a:t>За счёт владельцев КРС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537814"/>
                  </a:ext>
                </a:extLst>
              </a:tr>
              <a:tr h="905754">
                <a:tc>
                  <a:txBody>
                    <a:bodyPr/>
                    <a:lstStyle/>
                    <a:p>
                      <a:r>
                        <a:rPr lang="ru-RU" dirty="0">
                          <a:latin typeface="Circe" panose="020B0502020203020203" pitchFamily="34" charset="-52"/>
                        </a:rPr>
                        <a:t>Кто управляет?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Circe" panose="020B0502020203020203" pitchFamily="34" charset="-52"/>
                        </a:rPr>
                        <a:t>Инвестор, назначенный им директор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Circe" panose="020B0502020203020203" pitchFamily="34" charset="-52"/>
                        </a:rPr>
                        <a:t>Производители молока, избранное ими правление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957810"/>
                  </a:ext>
                </a:extLst>
              </a:tr>
              <a:tr h="765403">
                <a:tc>
                  <a:txBody>
                    <a:bodyPr/>
                    <a:lstStyle/>
                    <a:p>
                      <a:r>
                        <a:rPr lang="ru-RU" dirty="0">
                          <a:latin typeface="Circe" panose="020B0502020203020203" pitchFamily="34" charset="-52"/>
                        </a:rPr>
                        <a:t>Кто поставляет молоко?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Circe" panose="020B0502020203020203" pitchFamily="34" charset="-52"/>
                        </a:rPr>
                        <a:t>Любые поставщики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Circe" panose="020B0502020203020203" pitchFamily="34" charset="-52"/>
                        </a:rPr>
                        <a:t>Члены кооператива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585825"/>
                  </a:ext>
                </a:extLst>
              </a:tr>
              <a:tr h="1067107">
                <a:tc>
                  <a:txBody>
                    <a:bodyPr/>
                    <a:lstStyle/>
                    <a:p>
                      <a:r>
                        <a:rPr lang="ru-RU" dirty="0">
                          <a:latin typeface="Circe" panose="020B0502020203020203" pitchFamily="34" charset="-52"/>
                        </a:rPr>
                        <a:t>В чём состоит результат деятельности?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Circe" panose="020B0502020203020203" pitchFamily="34" charset="-52"/>
                        </a:rPr>
                        <a:t>В получении прибыли, которая направляется инвестору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Circe" panose="020B0502020203020203" pitchFamily="34" charset="-52"/>
                        </a:rPr>
                        <a:t>В повышении закупочной цены молока и росте доходности членов кооператива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326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5601124"/>
      </p:ext>
    </p:extLst>
  </p:cSld>
  <p:clrMapOvr>
    <a:masterClrMapping/>
  </p:clrMapOvr>
</p:sld>
</file>

<file path=ppt/theme/theme1.xml><?xml version="1.0" encoding="utf-8"?>
<a:theme xmlns:a="http://schemas.openxmlformats.org/drawingml/2006/main" name="Мой Бизнес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1035</TotalTime>
  <Words>1893</Words>
  <Application>Microsoft Office PowerPoint</Application>
  <PresentationFormat>Широкоэкранный</PresentationFormat>
  <Paragraphs>225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Calibri</vt:lpstr>
      <vt:lpstr>Circe</vt:lpstr>
      <vt:lpstr>Arial</vt:lpstr>
      <vt:lpstr>Circe Bold</vt:lpstr>
      <vt:lpstr>Мой Бизнес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Шут Александр Андреевич</dc:creator>
  <cp:lastModifiedBy>Малакшинова Ирина Ринчиновна</cp:lastModifiedBy>
  <cp:revision>72</cp:revision>
  <dcterms:created xsi:type="dcterms:W3CDTF">2021-05-05T05:27:08Z</dcterms:created>
  <dcterms:modified xsi:type="dcterms:W3CDTF">2022-06-06T11:59:41Z</dcterms:modified>
</cp:coreProperties>
</file>