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15"/>
  </p:notesMasterIdLst>
  <p:sldIdLst>
    <p:sldId id="256" r:id="rId2"/>
    <p:sldId id="321" r:id="rId3"/>
    <p:sldId id="300" r:id="rId4"/>
    <p:sldId id="323" r:id="rId5"/>
    <p:sldId id="324" r:id="rId6"/>
    <p:sldId id="326" r:id="rId7"/>
    <p:sldId id="331" r:id="rId8"/>
    <p:sldId id="320" r:id="rId9"/>
    <p:sldId id="270" r:id="rId10"/>
    <p:sldId id="293" r:id="rId11"/>
    <p:sldId id="271" r:id="rId12"/>
    <p:sldId id="275" r:id="rId13"/>
    <p:sldId id="33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9933"/>
    <a:srgbClr val="FF33CC"/>
    <a:srgbClr val="996633"/>
    <a:srgbClr val="CC66FF"/>
    <a:srgbClr val="66FFFF"/>
    <a:srgbClr val="CCFF66"/>
    <a:srgbClr val="FFCC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6674136213081"/>
          <c:y val="0.12047894025207229"/>
          <c:w val="0.67164501189019765"/>
          <c:h val="0.744509165005097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1840.57</c:v>
                </c:pt>
                <c:pt idx="1">
                  <c:v>1887.9</c:v>
                </c:pt>
                <c:pt idx="2">
                  <c:v>47.33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9787385931387"/>
          <c:y val="6.0502248751487755E-2"/>
          <c:w val="0.8251507882274971"/>
          <c:h val="0.843522933653931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15"/>
          <c:dPt>
            <c:idx val="0"/>
            <c:bubble3D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explosion val="3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1730.87</c:v>
                </c:pt>
                <c:pt idx="1">
                  <c:v>1780.12</c:v>
                </c:pt>
                <c:pt idx="2">
                  <c:v>49.25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3448408605313"/>
          <c:y val="0.19283944065016426"/>
          <c:w val="0.79141347193099187"/>
          <c:h val="0.716561218266549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15"/>
          <c:dPt>
            <c:idx val="0"/>
            <c:bubble3D val="0"/>
            <c:explosion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explosion val="3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noFill/>
              <a:ln>
                <a:solidFill>
                  <a:schemeClr val="accent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1745.43</c:v>
                </c:pt>
                <c:pt idx="1">
                  <c:v>1794.5</c:v>
                </c:pt>
                <c:pt idx="2">
                  <c:v>49.07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460621.51</c:v>
                </c:pt>
                <c:pt idx="1">
                  <c:v>20282.62</c:v>
                </c:pt>
                <c:pt idx="2">
                  <c:v>1359669.89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15600833271785"/>
          <c:y val="0.28593759280748343"/>
          <c:w val="0.2854859664458691"/>
          <c:h val="0.64262110788050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479184.76</c:v>
                </c:pt>
                <c:pt idx="1">
                  <c:v>20849.73</c:v>
                </c:pt>
                <c:pt idx="2">
                  <c:v>1230839.3899999999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15600833271785"/>
          <c:y val="0.28593759280748343"/>
          <c:w val="0.2854859664458691"/>
          <c:h val="0.64262110788050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494244.67</c:v>
                </c:pt>
                <c:pt idx="1">
                  <c:v>21440.22</c:v>
                </c:pt>
                <c:pt idx="2">
                  <c:v>1229748.5900000001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15600833271785"/>
          <c:y val="0.28593759280748343"/>
          <c:w val="0.2854859664458691"/>
          <c:h val="0.64262110788050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052631578946"/>
          <c:y val="4.2229729729729729E-2"/>
          <c:w val="0.43559821177225749"/>
          <c:h val="0.6693947930664314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36"/>
          <c:dPt>
            <c:idx val="0"/>
            <c:bubble3D val="0"/>
            <c:explosion val="13"/>
          </c:dPt>
          <c:dPt>
            <c:idx val="1"/>
            <c:bubble3D val="0"/>
            <c:explosion val="11"/>
            <c:spPr>
              <a:solidFill>
                <a:srgbClr val="FF9933"/>
              </a:solidFill>
            </c:spPr>
          </c:dPt>
          <c:dPt>
            <c:idx val="2"/>
            <c:bubble3D val="0"/>
            <c:explosion val="12"/>
            <c:spPr>
              <a:solidFill>
                <a:srgbClr val="0000FF"/>
              </a:solidFill>
            </c:spPr>
          </c:dPt>
          <c:dPt>
            <c:idx val="3"/>
            <c:bubble3D val="0"/>
            <c:explosion val="27"/>
            <c:spPr>
              <a:solidFill>
                <a:srgbClr val="FFFF00"/>
              </a:solidFill>
            </c:spPr>
          </c:dPt>
          <c:dPt>
            <c:idx val="4"/>
            <c:bubble3D val="0"/>
            <c:explosion val="18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41603459772808765"/>
                  <c:y val="-0.300284602883019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Заработная плата и начисления </a:t>
                    </a:r>
                    <a:r>
                      <a:rPr lang="ru-RU" dirty="0" smtClean="0"/>
                      <a:t>– 12266,56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59,1%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6531239229561"/>
                      <c:h val="0.137155568272027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4915375594462877"/>
                  <c:y val="-4.93685515033343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расходы </a:t>
                    </a:r>
                    <a:r>
                      <a:rPr lang="ru-RU" dirty="0" smtClean="0"/>
                      <a:t>– 5967,52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28,7%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78635790249947"/>
                      <c:h val="0.1208349462682296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43891850027856061"/>
                  <c:y val="-0.309431358493746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межбюджетные трансферты общего характера – 1094,6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5,3%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5760243845940789"/>
                  <c:y val="0.25536569258708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Коммунальные услуги </a:t>
                    </a:r>
                    <a:r>
                      <a:rPr lang="ru-RU" dirty="0" smtClean="0"/>
                      <a:t>– 902,2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4,3%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62995793711919"/>
                  <c:y val="0.442884370630905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– 532,0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Коммунальные услуги - 902,2 тыс.руб.Заработная плата и начисления - 12266,56 тыс.руб.</c:v>
                </c:pt>
                <c:pt idx="1">
                  <c:v>Прочие расходы - 5967,52 тыс.руб.</c:v>
                </c:pt>
                <c:pt idx="2">
                  <c:v>Прочие межбюджетные трасферты общего характера -1094,6 тыс.руб.</c:v>
                </c:pt>
                <c:pt idx="3">
                  <c:v>Заработная плата и начисления - 12266,56 тыс.руб.</c:v>
                </c:pt>
                <c:pt idx="4">
                  <c:v>Социальная политика - 532,0 тыс.руб.</c:v>
                </c:pt>
              </c:strCache>
            </c:strRef>
          </c:cat>
          <c:val>
            <c:numRef>
              <c:f>Sheet1!$B$2:$F$2</c:f>
              <c:numCache>
                <c:formatCode>#,##0.00</c:formatCode>
                <c:ptCount val="5"/>
                <c:pt idx="0">
                  <c:v>12266.56</c:v>
                </c:pt>
                <c:pt idx="1">
                  <c:v>5967.52</c:v>
                </c:pt>
                <c:pt idx="2">
                  <c:v>1094.5999999999999</c:v>
                </c:pt>
                <c:pt idx="3">
                  <c:v>62214.09</c:v>
                </c:pt>
                <c:pt idx="4">
                  <c:v>34612.04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4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E39F6-23E6-4BBF-BEF6-210F2FA28D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CAEB5-8059-4695-831D-95E13B3D89DB}">
      <dgm:prSet phldrT="[Текст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1BAE9FE7-F420-4ADC-8050-25F2F0171B84}" type="parTrans" cxnId="{AB7639D3-068A-40E6-B56B-73B6F4FA23F3}">
      <dgm:prSet/>
      <dgm:spPr/>
      <dgm:t>
        <a:bodyPr/>
        <a:lstStyle/>
        <a:p>
          <a:endParaRPr lang="ru-RU"/>
        </a:p>
      </dgm:t>
    </dgm:pt>
    <dgm:pt modelId="{214A5E3A-F625-4DFC-8F30-87C6C3A288F1}" type="sibTrans" cxnId="{AB7639D3-068A-40E6-B56B-73B6F4FA23F3}">
      <dgm:prSet/>
      <dgm:spPr/>
      <dgm:t>
        <a:bodyPr/>
        <a:lstStyle/>
        <a:p>
          <a:endParaRPr lang="ru-RU"/>
        </a:p>
      </dgm:t>
    </dgm:pt>
    <dgm:pt modelId="{B0BAAE42-3782-4AF4-9A70-69B5068BF5F8}">
      <dgm:prSet phldrT="[Текст]" custT="1"/>
      <dgm:spPr>
        <a:solidFill>
          <a:srgbClr val="FF99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3229422F-2E28-43D4-87C7-68E3625A45D6}" type="parTrans" cxnId="{CA343EE2-2B0D-4CD6-9E84-858D42E72A2F}">
      <dgm:prSet/>
      <dgm:spPr/>
      <dgm:t>
        <a:bodyPr/>
        <a:lstStyle/>
        <a:p>
          <a:endParaRPr lang="ru-RU"/>
        </a:p>
      </dgm:t>
    </dgm:pt>
    <dgm:pt modelId="{AFF1531C-76B0-4A97-B3C7-EAC86126D106}" type="sibTrans" cxnId="{CA343EE2-2B0D-4CD6-9E84-858D42E72A2F}">
      <dgm:prSet/>
      <dgm:spPr/>
      <dgm:t>
        <a:bodyPr/>
        <a:lstStyle/>
        <a:p>
          <a:endParaRPr lang="ru-RU"/>
        </a:p>
      </dgm:t>
    </dgm:pt>
    <dgm:pt modelId="{43D4F561-26DC-4139-862E-FC15A15F686E}">
      <dgm:prSet phldrT="[Текст]" custT="1"/>
      <dgm:spPr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96931B4F-0A5B-45AB-B588-B7A1E6CBD591}" type="parTrans" cxnId="{E8E49B37-B872-4B57-8CA4-21A1E0ABB457}">
      <dgm:prSet/>
      <dgm:spPr/>
      <dgm:t>
        <a:bodyPr/>
        <a:lstStyle/>
        <a:p>
          <a:endParaRPr lang="ru-RU"/>
        </a:p>
      </dgm:t>
    </dgm:pt>
    <dgm:pt modelId="{0F168CE1-748F-4E8A-BAF3-6F71F762E8A2}" type="sibTrans" cxnId="{E8E49B37-B872-4B57-8CA4-21A1E0ABB457}">
      <dgm:prSet/>
      <dgm:spPr/>
      <dgm:t>
        <a:bodyPr/>
        <a:lstStyle/>
        <a:p>
          <a:endParaRPr lang="ru-RU"/>
        </a:p>
      </dgm:t>
    </dgm:pt>
    <dgm:pt modelId="{53F00EAA-68E5-4868-A3D1-5D9CA9CC137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Налог на доходы физических лиц</a:t>
          </a:r>
          <a:endParaRPr lang="ru-RU" sz="1100" b="1" dirty="0"/>
        </a:p>
      </dgm:t>
    </dgm:pt>
    <dgm:pt modelId="{BE00E36D-94DD-4C58-AF2C-7A5C21631556}" type="parTrans" cxnId="{105F32C5-9CBC-4D8B-AAD2-91A079EA4813}">
      <dgm:prSet/>
      <dgm:spPr/>
      <dgm:t>
        <a:bodyPr/>
        <a:lstStyle/>
        <a:p>
          <a:endParaRPr lang="ru-RU"/>
        </a:p>
      </dgm:t>
    </dgm:pt>
    <dgm:pt modelId="{BEBF8374-9EE3-4157-9634-28EAC5FCD9FA}" type="sibTrans" cxnId="{105F32C5-9CBC-4D8B-AAD2-91A079EA4813}">
      <dgm:prSet/>
      <dgm:spPr/>
      <dgm:t>
        <a:bodyPr/>
        <a:lstStyle/>
        <a:p>
          <a:endParaRPr lang="ru-RU"/>
        </a:p>
      </dgm:t>
    </dgm:pt>
    <dgm:pt modelId="{573DC045-7E1F-4034-AFDD-B3143083677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Акцизы по подакцизным товарам</a:t>
          </a:r>
          <a:endParaRPr lang="ru-RU" sz="1100" b="1" dirty="0"/>
        </a:p>
      </dgm:t>
    </dgm:pt>
    <dgm:pt modelId="{87E18C1A-4B3C-4CF5-BD54-9DEEE349ED10}" type="parTrans" cxnId="{2BD2A8B4-2637-49D5-ACB2-80A90B2D3181}">
      <dgm:prSet/>
      <dgm:spPr/>
      <dgm:t>
        <a:bodyPr/>
        <a:lstStyle/>
        <a:p>
          <a:endParaRPr lang="ru-RU"/>
        </a:p>
      </dgm:t>
    </dgm:pt>
    <dgm:pt modelId="{C5AA8B58-AE08-446C-A767-054076AA7E02}" type="sibTrans" cxnId="{2BD2A8B4-2637-49D5-ACB2-80A90B2D3181}">
      <dgm:prSet/>
      <dgm:spPr/>
      <dgm:t>
        <a:bodyPr/>
        <a:lstStyle/>
        <a:p>
          <a:endParaRPr lang="ru-RU"/>
        </a:p>
      </dgm:t>
    </dgm:pt>
    <dgm:pt modelId="{F289E695-2C4A-4C9E-8064-26DAB1E3F5E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Налоги на совокупный доход</a:t>
          </a:r>
          <a:endParaRPr lang="ru-RU" sz="1100" b="1" dirty="0"/>
        </a:p>
      </dgm:t>
    </dgm:pt>
    <dgm:pt modelId="{4EB719FF-6F16-44FC-A0EB-D270E125C808}" type="parTrans" cxnId="{4393EC0F-96AF-49E2-8486-B6FDF194619B}">
      <dgm:prSet/>
      <dgm:spPr/>
      <dgm:t>
        <a:bodyPr/>
        <a:lstStyle/>
        <a:p>
          <a:endParaRPr lang="ru-RU"/>
        </a:p>
      </dgm:t>
    </dgm:pt>
    <dgm:pt modelId="{31E8CDB3-2211-4329-939B-E42AFBC23DA4}" type="sibTrans" cxnId="{4393EC0F-96AF-49E2-8486-B6FDF194619B}">
      <dgm:prSet/>
      <dgm:spPr/>
      <dgm:t>
        <a:bodyPr/>
        <a:lstStyle/>
        <a:p>
          <a:endParaRPr lang="ru-RU"/>
        </a:p>
      </dgm:t>
    </dgm:pt>
    <dgm:pt modelId="{E0F6E4E6-A7EA-430D-B0FE-737ED5BD7C2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Госпошлина</a:t>
          </a:r>
          <a:endParaRPr lang="ru-RU" sz="1100" b="1" dirty="0"/>
        </a:p>
      </dgm:t>
    </dgm:pt>
    <dgm:pt modelId="{9E0F665E-1A2F-463B-8FE0-E1FEBF56A671}" type="parTrans" cxnId="{913D412F-17B6-4FE3-A411-B03534D63BBF}">
      <dgm:prSet/>
      <dgm:spPr/>
      <dgm:t>
        <a:bodyPr/>
        <a:lstStyle/>
        <a:p>
          <a:endParaRPr lang="ru-RU"/>
        </a:p>
      </dgm:t>
    </dgm:pt>
    <dgm:pt modelId="{BB2FF549-D39F-47F2-B428-30FD5CE7478F}" type="sibTrans" cxnId="{913D412F-17B6-4FE3-A411-B03534D63BBF}">
      <dgm:prSet/>
      <dgm:spPr/>
      <dgm:t>
        <a:bodyPr/>
        <a:lstStyle/>
        <a:p>
          <a:endParaRPr lang="ru-RU"/>
        </a:p>
      </dgm:t>
    </dgm:pt>
    <dgm:pt modelId="{B35C2532-A846-466E-B639-B61A9C94A1C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Доходы от использования имущества</a:t>
          </a:r>
          <a:endParaRPr lang="ru-RU" sz="1100" b="1" dirty="0"/>
        </a:p>
      </dgm:t>
    </dgm:pt>
    <dgm:pt modelId="{735F8386-C206-4F43-A472-689888D3E0D0}" type="parTrans" cxnId="{94BABE4D-C04A-488D-B48A-C53D7124AE36}">
      <dgm:prSet/>
      <dgm:spPr/>
      <dgm:t>
        <a:bodyPr/>
        <a:lstStyle/>
        <a:p>
          <a:endParaRPr lang="ru-RU"/>
        </a:p>
      </dgm:t>
    </dgm:pt>
    <dgm:pt modelId="{94132548-C7D3-45D6-B528-41287361C3C1}" type="sibTrans" cxnId="{94BABE4D-C04A-488D-B48A-C53D7124AE36}">
      <dgm:prSet/>
      <dgm:spPr/>
      <dgm:t>
        <a:bodyPr/>
        <a:lstStyle/>
        <a:p>
          <a:endParaRPr lang="ru-RU"/>
        </a:p>
      </dgm:t>
    </dgm:pt>
    <dgm:pt modelId="{FA33B883-C54D-49A3-AB03-3EBE503D587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Доходы от продажи имущества</a:t>
          </a:r>
          <a:endParaRPr lang="ru-RU" sz="1100" b="1" dirty="0"/>
        </a:p>
      </dgm:t>
    </dgm:pt>
    <dgm:pt modelId="{754594BC-02E0-4DD0-97FC-B57BA20375DE}" type="parTrans" cxnId="{92EDFBC6-EE8B-4C00-90FC-9C8DCEFC56E9}">
      <dgm:prSet/>
      <dgm:spPr/>
      <dgm:t>
        <a:bodyPr/>
        <a:lstStyle/>
        <a:p>
          <a:endParaRPr lang="ru-RU"/>
        </a:p>
      </dgm:t>
    </dgm:pt>
    <dgm:pt modelId="{AF688302-2E15-4F0D-9BDA-D02AEF5D3A48}" type="sibTrans" cxnId="{92EDFBC6-EE8B-4C00-90FC-9C8DCEFC56E9}">
      <dgm:prSet/>
      <dgm:spPr/>
      <dgm:t>
        <a:bodyPr/>
        <a:lstStyle/>
        <a:p>
          <a:endParaRPr lang="ru-RU"/>
        </a:p>
      </dgm:t>
    </dgm:pt>
    <dgm:pt modelId="{A617F1BB-D555-4221-B310-2C54862D942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Штрафы, санкции</a:t>
          </a:r>
          <a:endParaRPr lang="ru-RU" sz="1100" b="1" dirty="0"/>
        </a:p>
      </dgm:t>
    </dgm:pt>
    <dgm:pt modelId="{7814C2AA-5989-4BFC-A833-7286D4219095}" type="parTrans" cxnId="{02CF4044-47EF-41EA-B65E-894F87228021}">
      <dgm:prSet/>
      <dgm:spPr/>
      <dgm:t>
        <a:bodyPr/>
        <a:lstStyle/>
        <a:p>
          <a:endParaRPr lang="ru-RU"/>
        </a:p>
      </dgm:t>
    </dgm:pt>
    <dgm:pt modelId="{114229F1-1737-4454-88A0-9F10092DF202}" type="sibTrans" cxnId="{02CF4044-47EF-41EA-B65E-894F87228021}">
      <dgm:prSet/>
      <dgm:spPr/>
      <dgm:t>
        <a:bodyPr/>
        <a:lstStyle/>
        <a:p>
          <a:endParaRPr lang="ru-RU"/>
        </a:p>
      </dgm:t>
    </dgm:pt>
    <dgm:pt modelId="{2FDCAEAF-227F-4D27-94E5-1F108760CF0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Прочие неналоговые доходы</a:t>
          </a:r>
          <a:endParaRPr lang="ru-RU" sz="1100" b="1" dirty="0"/>
        </a:p>
      </dgm:t>
    </dgm:pt>
    <dgm:pt modelId="{71BA5970-8DC7-48CB-9A7F-31320E091306}" type="parTrans" cxnId="{F48EAF4E-CA8B-42DA-9CA9-1A9BD67394D6}">
      <dgm:prSet/>
      <dgm:spPr/>
      <dgm:t>
        <a:bodyPr/>
        <a:lstStyle/>
        <a:p>
          <a:endParaRPr lang="ru-RU"/>
        </a:p>
      </dgm:t>
    </dgm:pt>
    <dgm:pt modelId="{A59CBD67-CCC1-47A4-9DF8-F82A9DF9C694}" type="sibTrans" cxnId="{F48EAF4E-CA8B-42DA-9CA9-1A9BD67394D6}">
      <dgm:prSet/>
      <dgm:spPr/>
      <dgm:t>
        <a:bodyPr/>
        <a:lstStyle/>
        <a:p>
          <a:endParaRPr lang="ru-RU"/>
        </a:p>
      </dgm:t>
    </dgm:pt>
    <dgm:pt modelId="{355466BB-FE48-40B3-9736-BB8C52031E1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Субсидии</a:t>
          </a:r>
          <a:endParaRPr lang="ru-RU" sz="1100" b="1" dirty="0"/>
        </a:p>
      </dgm:t>
    </dgm:pt>
    <dgm:pt modelId="{A9EB73E1-FC68-44CF-8E7C-678B3CF8A364}" type="parTrans" cxnId="{75BD86CA-8684-48A7-80B2-32359F305414}">
      <dgm:prSet/>
      <dgm:spPr/>
      <dgm:t>
        <a:bodyPr/>
        <a:lstStyle/>
        <a:p>
          <a:endParaRPr lang="ru-RU"/>
        </a:p>
      </dgm:t>
    </dgm:pt>
    <dgm:pt modelId="{1F8A7253-5E47-46D7-AAF8-16D748BDF43B}" type="sibTrans" cxnId="{75BD86CA-8684-48A7-80B2-32359F305414}">
      <dgm:prSet/>
      <dgm:spPr/>
      <dgm:t>
        <a:bodyPr/>
        <a:lstStyle/>
        <a:p>
          <a:endParaRPr lang="ru-RU"/>
        </a:p>
      </dgm:t>
    </dgm:pt>
    <dgm:pt modelId="{A3622E6A-6C44-467A-846F-4FD0A0DF192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Субвенции</a:t>
          </a:r>
          <a:endParaRPr lang="ru-RU" sz="1100" b="1" dirty="0"/>
        </a:p>
      </dgm:t>
    </dgm:pt>
    <dgm:pt modelId="{59D84F7E-96CB-409C-BEE0-B649A1634100}" type="parTrans" cxnId="{2D6F8283-BA63-4518-91B1-41CF990C66C7}">
      <dgm:prSet/>
      <dgm:spPr/>
      <dgm:t>
        <a:bodyPr/>
        <a:lstStyle/>
        <a:p>
          <a:endParaRPr lang="ru-RU"/>
        </a:p>
      </dgm:t>
    </dgm:pt>
    <dgm:pt modelId="{63E17D3A-6D46-4766-AA59-75B3DA9EB3D2}" type="sibTrans" cxnId="{2D6F8283-BA63-4518-91B1-41CF990C66C7}">
      <dgm:prSet/>
      <dgm:spPr/>
      <dgm:t>
        <a:bodyPr/>
        <a:lstStyle/>
        <a:p>
          <a:endParaRPr lang="ru-RU"/>
        </a:p>
      </dgm:t>
    </dgm:pt>
    <dgm:pt modelId="{FDCDC4EB-69EE-4FE4-A616-E58242289654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Иные межбюджетные трансферты</a:t>
          </a:r>
          <a:endParaRPr lang="ru-RU" sz="1100" b="1" dirty="0"/>
        </a:p>
      </dgm:t>
    </dgm:pt>
    <dgm:pt modelId="{0E9ED001-C5E3-4D3A-9912-78AE17662831}" type="parTrans" cxnId="{5FC17ACE-EB42-42AD-A818-1203E1DAE6F3}">
      <dgm:prSet/>
      <dgm:spPr/>
      <dgm:t>
        <a:bodyPr/>
        <a:lstStyle/>
        <a:p>
          <a:endParaRPr lang="ru-RU"/>
        </a:p>
      </dgm:t>
    </dgm:pt>
    <dgm:pt modelId="{1CC179DA-58D6-4750-8B9D-441CCB5B6FB2}" type="sibTrans" cxnId="{5FC17ACE-EB42-42AD-A818-1203E1DAE6F3}">
      <dgm:prSet/>
      <dgm:spPr/>
      <dgm:t>
        <a:bodyPr/>
        <a:lstStyle/>
        <a:p>
          <a:endParaRPr lang="ru-RU"/>
        </a:p>
      </dgm:t>
    </dgm:pt>
    <dgm:pt modelId="{EE2849FA-2452-4C49-B3E6-A970AC52EAA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Дотации</a:t>
          </a:r>
          <a:endParaRPr lang="ru-RU" sz="1100" b="1" dirty="0"/>
        </a:p>
      </dgm:t>
    </dgm:pt>
    <dgm:pt modelId="{88D18B97-4550-4233-AD4A-24E9BDA284AB}" type="parTrans" cxnId="{A1BC24D9-F97F-45F5-9914-C1DF54C732D7}">
      <dgm:prSet/>
      <dgm:spPr/>
      <dgm:t>
        <a:bodyPr/>
        <a:lstStyle/>
        <a:p>
          <a:endParaRPr lang="ru-RU"/>
        </a:p>
      </dgm:t>
    </dgm:pt>
    <dgm:pt modelId="{A54C0CF0-B8BF-42AB-8704-182C6B10DB81}" type="sibTrans" cxnId="{A1BC24D9-F97F-45F5-9914-C1DF54C732D7}">
      <dgm:prSet/>
      <dgm:spPr/>
      <dgm:t>
        <a:bodyPr/>
        <a:lstStyle/>
        <a:p>
          <a:endParaRPr lang="ru-RU"/>
        </a:p>
      </dgm:t>
    </dgm:pt>
    <dgm:pt modelId="{489F1C81-4CA8-4C10-B002-3A13223778E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100" b="1" dirty="0" smtClean="0"/>
            <a:t>Налоги на имущество</a:t>
          </a:r>
          <a:endParaRPr lang="ru-RU" sz="1100" b="1" dirty="0"/>
        </a:p>
      </dgm:t>
    </dgm:pt>
    <dgm:pt modelId="{B58AA7DF-717D-4F60-949B-D7F3DBDA8896}" type="parTrans" cxnId="{3D5ED021-5199-4FBF-B7F0-AC4BFD6F56FE}">
      <dgm:prSet/>
      <dgm:spPr/>
    </dgm:pt>
    <dgm:pt modelId="{1E57C9EC-B8C5-4C93-98CE-09CE65F757C3}" type="sibTrans" cxnId="{3D5ED021-5199-4FBF-B7F0-AC4BFD6F56FE}">
      <dgm:prSet/>
      <dgm:spPr/>
    </dgm:pt>
    <dgm:pt modelId="{F9B2D9D0-8578-407A-BED5-4BD9238AF8C7}" type="pres">
      <dgm:prSet presAssocID="{A9BE39F6-23E6-4BBF-BEF6-210F2FA28D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B59D8-EBD2-457A-869E-1803AB26E7F3}" type="pres">
      <dgm:prSet presAssocID="{510CAEB5-8059-4695-831D-95E13B3D89DB}" presName="parentLin" presStyleCnt="0"/>
      <dgm:spPr/>
    </dgm:pt>
    <dgm:pt modelId="{E97D363C-5964-40DE-8294-8546C1E59403}" type="pres">
      <dgm:prSet presAssocID="{510CAEB5-8059-4695-831D-95E13B3D89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F1745F-CB17-4170-8899-E0FCA1DEC7EF}" type="pres">
      <dgm:prSet presAssocID="{510CAEB5-8059-4695-831D-95E13B3D89DB}" presName="parentText" presStyleLbl="node1" presStyleIdx="0" presStyleCnt="3" custScaleY="28973" custLinFactNeighborX="14169" custLinFactNeighborY="-20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91FBB-D709-4251-B2CD-8470C4165FBE}" type="pres">
      <dgm:prSet presAssocID="{510CAEB5-8059-4695-831D-95E13B3D89DB}" presName="negativeSpace" presStyleCnt="0"/>
      <dgm:spPr/>
    </dgm:pt>
    <dgm:pt modelId="{353843FC-8E89-44E8-9DC2-C3789D0C81D8}" type="pres">
      <dgm:prSet presAssocID="{510CAEB5-8059-4695-831D-95E13B3D89DB}" presName="childText" presStyleLbl="conFgAcc1" presStyleIdx="0" presStyleCnt="3" custScaleY="87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0670C-249C-4B29-B24D-4BCD619EF4B6}" type="pres">
      <dgm:prSet presAssocID="{214A5E3A-F625-4DFC-8F30-87C6C3A288F1}" presName="spaceBetweenRectangles" presStyleCnt="0"/>
      <dgm:spPr/>
    </dgm:pt>
    <dgm:pt modelId="{86E8196E-8F3C-4402-9FB6-C79A90F0BEBA}" type="pres">
      <dgm:prSet presAssocID="{B0BAAE42-3782-4AF4-9A70-69B5068BF5F8}" presName="parentLin" presStyleCnt="0"/>
      <dgm:spPr/>
    </dgm:pt>
    <dgm:pt modelId="{39631602-4D8F-4C8A-A617-F603D02E37D0}" type="pres">
      <dgm:prSet presAssocID="{B0BAAE42-3782-4AF4-9A70-69B5068BF5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62F443-7D91-4C63-8D8A-24E94300A777}" type="pres">
      <dgm:prSet presAssocID="{B0BAAE42-3782-4AF4-9A70-69B5068BF5F8}" presName="parentText" presStyleLbl="node1" presStyleIdx="1" presStyleCnt="3" custScaleY="30098" custLinFactNeighborY="-19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3ED5F-818C-4526-8DF7-48709E0BE977}" type="pres">
      <dgm:prSet presAssocID="{B0BAAE42-3782-4AF4-9A70-69B5068BF5F8}" presName="negativeSpace" presStyleCnt="0"/>
      <dgm:spPr/>
    </dgm:pt>
    <dgm:pt modelId="{2AED36AB-A82C-400C-8092-5F9667F94534}" type="pres">
      <dgm:prSet presAssocID="{B0BAAE42-3782-4AF4-9A70-69B5068BF5F8}" presName="childText" presStyleLbl="conFgAcc1" presStyleIdx="1" presStyleCnt="3" custScaleY="9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EE017-F61D-4535-9198-132435247120}" type="pres">
      <dgm:prSet presAssocID="{AFF1531C-76B0-4A97-B3C7-EAC86126D106}" presName="spaceBetweenRectangles" presStyleCnt="0"/>
      <dgm:spPr/>
    </dgm:pt>
    <dgm:pt modelId="{320F185C-B3E1-42DD-8FDB-790E1946DFB0}" type="pres">
      <dgm:prSet presAssocID="{43D4F561-26DC-4139-862E-FC15A15F686E}" presName="parentLin" presStyleCnt="0"/>
      <dgm:spPr/>
    </dgm:pt>
    <dgm:pt modelId="{52EF14EB-3780-4536-BB68-4B3FF4544DF1}" type="pres">
      <dgm:prSet presAssocID="{43D4F561-26DC-4139-862E-FC15A15F686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8771FE-3A08-49BD-872E-9B37FA0F79E9}" type="pres">
      <dgm:prSet presAssocID="{43D4F561-26DC-4139-862E-FC15A15F686E}" presName="parentText" presStyleLbl="node1" presStyleIdx="2" presStyleCnt="3" custScaleY="32814" custLinFactNeighborX="8423" custLinFactNeighborY="-13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834BF-1159-4592-96A8-8929FBA60150}" type="pres">
      <dgm:prSet presAssocID="{43D4F561-26DC-4139-862E-FC15A15F686E}" presName="negativeSpace" presStyleCnt="0"/>
      <dgm:spPr/>
    </dgm:pt>
    <dgm:pt modelId="{098D32FA-BC75-451B-9C2E-D030BAF8DC85}" type="pres">
      <dgm:prSet presAssocID="{43D4F561-26DC-4139-862E-FC15A15F686E}" presName="childText" presStyleLbl="conFgAcc1" presStyleIdx="2" presStyleCnt="3" custLinFactNeighborX="-4245" custLinFactNeighborY="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F8283-BA63-4518-91B1-41CF990C66C7}" srcId="{43D4F561-26DC-4139-862E-FC15A15F686E}" destId="{A3622E6A-6C44-467A-846F-4FD0A0DF1924}" srcOrd="2" destOrd="0" parTransId="{59D84F7E-96CB-409C-BEE0-B649A1634100}" sibTransId="{63E17D3A-6D46-4766-AA59-75B3DA9EB3D2}"/>
    <dgm:cxn modelId="{913D412F-17B6-4FE3-A411-B03534D63BBF}" srcId="{510CAEB5-8059-4695-831D-95E13B3D89DB}" destId="{E0F6E4E6-A7EA-430D-B0FE-737ED5BD7C23}" srcOrd="4" destOrd="0" parTransId="{9E0F665E-1A2F-463B-8FE0-E1FEBF56A671}" sibTransId="{BB2FF549-D39F-47F2-B428-30FD5CE7478F}"/>
    <dgm:cxn modelId="{4393EC0F-96AF-49E2-8486-B6FDF194619B}" srcId="{510CAEB5-8059-4695-831D-95E13B3D89DB}" destId="{F289E695-2C4A-4C9E-8064-26DAB1E3F5E2}" srcOrd="3" destOrd="0" parTransId="{4EB719FF-6F16-44FC-A0EB-D270E125C808}" sibTransId="{31E8CDB3-2211-4329-939B-E42AFBC23DA4}"/>
    <dgm:cxn modelId="{92EDFBC6-EE8B-4C00-90FC-9C8DCEFC56E9}" srcId="{B0BAAE42-3782-4AF4-9A70-69B5068BF5F8}" destId="{FA33B883-C54D-49A3-AB03-3EBE503D5874}" srcOrd="1" destOrd="0" parTransId="{754594BC-02E0-4DD0-97FC-B57BA20375DE}" sibTransId="{AF688302-2E15-4F0D-9BDA-D02AEF5D3A48}"/>
    <dgm:cxn modelId="{02CF4044-47EF-41EA-B65E-894F87228021}" srcId="{B0BAAE42-3782-4AF4-9A70-69B5068BF5F8}" destId="{A617F1BB-D555-4221-B310-2C54862D9423}" srcOrd="2" destOrd="0" parTransId="{7814C2AA-5989-4BFC-A833-7286D4219095}" sibTransId="{114229F1-1737-4454-88A0-9F10092DF202}"/>
    <dgm:cxn modelId="{EBCA90F0-7CBD-4A03-A0AA-553FC45C8C7A}" type="presOf" srcId="{510CAEB5-8059-4695-831D-95E13B3D89DB}" destId="{E97D363C-5964-40DE-8294-8546C1E59403}" srcOrd="0" destOrd="0" presId="urn:microsoft.com/office/officeart/2005/8/layout/list1"/>
    <dgm:cxn modelId="{105F32C5-9CBC-4D8B-AAD2-91A079EA4813}" srcId="{510CAEB5-8059-4695-831D-95E13B3D89DB}" destId="{53F00EAA-68E5-4868-A3D1-5D9CA9CC1377}" srcOrd="0" destOrd="0" parTransId="{BE00E36D-94DD-4C58-AF2C-7A5C21631556}" sibTransId="{BEBF8374-9EE3-4157-9634-28EAC5FCD9FA}"/>
    <dgm:cxn modelId="{AB7639D3-068A-40E6-B56B-73B6F4FA23F3}" srcId="{A9BE39F6-23E6-4BBF-BEF6-210F2FA28D81}" destId="{510CAEB5-8059-4695-831D-95E13B3D89DB}" srcOrd="0" destOrd="0" parTransId="{1BAE9FE7-F420-4ADC-8050-25F2F0171B84}" sibTransId="{214A5E3A-F625-4DFC-8F30-87C6C3A288F1}"/>
    <dgm:cxn modelId="{E6B6E425-7C7A-4167-8DEF-79E9697A0DCC}" type="presOf" srcId="{573DC045-7E1F-4034-AFDD-B31430836772}" destId="{353843FC-8E89-44E8-9DC2-C3789D0C81D8}" srcOrd="0" destOrd="1" presId="urn:microsoft.com/office/officeart/2005/8/layout/list1"/>
    <dgm:cxn modelId="{0202C936-6C62-4336-980C-9783C0200D22}" type="presOf" srcId="{43D4F561-26DC-4139-862E-FC15A15F686E}" destId="{888771FE-3A08-49BD-872E-9B37FA0F79E9}" srcOrd="1" destOrd="0" presId="urn:microsoft.com/office/officeart/2005/8/layout/list1"/>
    <dgm:cxn modelId="{3D5ED021-5199-4FBF-B7F0-AC4BFD6F56FE}" srcId="{510CAEB5-8059-4695-831D-95E13B3D89DB}" destId="{489F1C81-4CA8-4C10-B002-3A13223778E5}" srcOrd="2" destOrd="0" parTransId="{B58AA7DF-717D-4F60-949B-D7F3DBDA8896}" sibTransId="{1E57C9EC-B8C5-4C93-98CE-09CE65F757C3}"/>
    <dgm:cxn modelId="{8317CD96-96A0-4689-9B06-513EB3B05374}" type="presOf" srcId="{43D4F561-26DC-4139-862E-FC15A15F686E}" destId="{52EF14EB-3780-4536-BB68-4B3FF4544DF1}" srcOrd="0" destOrd="0" presId="urn:microsoft.com/office/officeart/2005/8/layout/list1"/>
    <dgm:cxn modelId="{7D615835-0281-409A-9067-8C9D709EE13D}" type="presOf" srcId="{A617F1BB-D555-4221-B310-2C54862D9423}" destId="{2AED36AB-A82C-400C-8092-5F9667F94534}" srcOrd="0" destOrd="2" presId="urn:microsoft.com/office/officeart/2005/8/layout/list1"/>
    <dgm:cxn modelId="{2BD2A8B4-2637-49D5-ACB2-80A90B2D3181}" srcId="{510CAEB5-8059-4695-831D-95E13B3D89DB}" destId="{573DC045-7E1F-4034-AFDD-B31430836772}" srcOrd="1" destOrd="0" parTransId="{87E18C1A-4B3C-4CF5-BD54-9DEEE349ED10}" sibTransId="{C5AA8B58-AE08-446C-A767-054076AA7E02}"/>
    <dgm:cxn modelId="{6778B406-363D-464A-9D6D-28C70635A937}" type="presOf" srcId="{FDCDC4EB-69EE-4FE4-A616-E58242289654}" destId="{098D32FA-BC75-451B-9C2E-D030BAF8DC85}" srcOrd="0" destOrd="3" presId="urn:microsoft.com/office/officeart/2005/8/layout/list1"/>
    <dgm:cxn modelId="{A1BC24D9-F97F-45F5-9914-C1DF54C732D7}" srcId="{43D4F561-26DC-4139-862E-FC15A15F686E}" destId="{EE2849FA-2452-4C49-B3E6-A970AC52EAA6}" srcOrd="0" destOrd="0" parTransId="{88D18B97-4550-4233-AD4A-24E9BDA284AB}" sibTransId="{A54C0CF0-B8BF-42AB-8704-182C6B10DB81}"/>
    <dgm:cxn modelId="{F48EAF4E-CA8B-42DA-9CA9-1A9BD67394D6}" srcId="{B0BAAE42-3782-4AF4-9A70-69B5068BF5F8}" destId="{2FDCAEAF-227F-4D27-94E5-1F108760CF08}" srcOrd="3" destOrd="0" parTransId="{71BA5970-8DC7-48CB-9A7F-31320E091306}" sibTransId="{A59CBD67-CCC1-47A4-9DF8-F82A9DF9C694}"/>
    <dgm:cxn modelId="{8BCFFCFB-747C-48EB-A71D-724E75127295}" type="presOf" srcId="{B0BAAE42-3782-4AF4-9A70-69B5068BF5F8}" destId="{C762F443-7D91-4C63-8D8A-24E94300A777}" srcOrd="1" destOrd="0" presId="urn:microsoft.com/office/officeart/2005/8/layout/list1"/>
    <dgm:cxn modelId="{5301D268-19F8-42BD-9C0B-15AA6830AAE6}" type="presOf" srcId="{510CAEB5-8059-4695-831D-95E13B3D89DB}" destId="{ABF1745F-CB17-4170-8899-E0FCA1DEC7EF}" srcOrd="1" destOrd="0" presId="urn:microsoft.com/office/officeart/2005/8/layout/list1"/>
    <dgm:cxn modelId="{34569BFC-12C5-4782-B1F8-7FA8B2F78B85}" type="presOf" srcId="{F289E695-2C4A-4C9E-8064-26DAB1E3F5E2}" destId="{353843FC-8E89-44E8-9DC2-C3789D0C81D8}" srcOrd="0" destOrd="3" presId="urn:microsoft.com/office/officeart/2005/8/layout/list1"/>
    <dgm:cxn modelId="{5FC17ACE-EB42-42AD-A818-1203E1DAE6F3}" srcId="{43D4F561-26DC-4139-862E-FC15A15F686E}" destId="{FDCDC4EB-69EE-4FE4-A616-E58242289654}" srcOrd="3" destOrd="0" parTransId="{0E9ED001-C5E3-4D3A-9912-78AE17662831}" sibTransId="{1CC179DA-58D6-4750-8B9D-441CCB5B6FB2}"/>
    <dgm:cxn modelId="{75BD86CA-8684-48A7-80B2-32359F305414}" srcId="{43D4F561-26DC-4139-862E-FC15A15F686E}" destId="{355466BB-FE48-40B3-9736-BB8C52031E13}" srcOrd="1" destOrd="0" parTransId="{A9EB73E1-FC68-44CF-8E7C-678B3CF8A364}" sibTransId="{1F8A7253-5E47-46D7-AAF8-16D748BDF43B}"/>
    <dgm:cxn modelId="{E83378E9-DCF3-4D16-85B6-168FC141179C}" type="presOf" srcId="{B35C2532-A846-466E-B639-B61A9C94A1CB}" destId="{2AED36AB-A82C-400C-8092-5F9667F94534}" srcOrd="0" destOrd="0" presId="urn:microsoft.com/office/officeart/2005/8/layout/list1"/>
    <dgm:cxn modelId="{9E9AFABC-5D52-466E-8BDC-33042236A9A9}" type="presOf" srcId="{A9BE39F6-23E6-4BBF-BEF6-210F2FA28D81}" destId="{F9B2D9D0-8578-407A-BED5-4BD9238AF8C7}" srcOrd="0" destOrd="0" presId="urn:microsoft.com/office/officeart/2005/8/layout/list1"/>
    <dgm:cxn modelId="{81C29CFF-AC44-49CE-A2E0-40C891C1F132}" type="presOf" srcId="{489F1C81-4CA8-4C10-B002-3A13223778E5}" destId="{353843FC-8E89-44E8-9DC2-C3789D0C81D8}" srcOrd="0" destOrd="2" presId="urn:microsoft.com/office/officeart/2005/8/layout/list1"/>
    <dgm:cxn modelId="{DDFB7384-BC00-49AC-806A-226B39901CA1}" type="presOf" srcId="{355466BB-FE48-40B3-9736-BB8C52031E13}" destId="{098D32FA-BC75-451B-9C2E-D030BAF8DC85}" srcOrd="0" destOrd="1" presId="urn:microsoft.com/office/officeart/2005/8/layout/list1"/>
    <dgm:cxn modelId="{F4E97196-7D46-48B9-9C2D-ACC9939BFF5E}" type="presOf" srcId="{2FDCAEAF-227F-4D27-94E5-1F108760CF08}" destId="{2AED36AB-A82C-400C-8092-5F9667F94534}" srcOrd="0" destOrd="3" presId="urn:microsoft.com/office/officeart/2005/8/layout/list1"/>
    <dgm:cxn modelId="{E8E49B37-B872-4B57-8CA4-21A1E0ABB457}" srcId="{A9BE39F6-23E6-4BBF-BEF6-210F2FA28D81}" destId="{43D4F561-26DC-4139-862E-FC15A15F686E}" srcOrd="2" destOrd="0" parTransId="{96931B4F-0A5B-45AB-B588-B7A1E6CBD591}" sibTransId="{0F168CE1-748F-4E8A-BAF3-6F71F762E8A2}"/>
    <dgm:cxn modelId="{B6F00EB4-8746-4CDA-9CD6-14B16431832C}" type="presOf" srcId="{FA33B883-C54D-49A3-AB03-3EBE503D5874}" destId="{2AED36AB-A82C-400C-8092-5F9667F94534}" srcOrd="0" destOrd="1" presId="urn:microsoft.com/office/officeart/2005/8/layout/list1"/>
    <dgm:cxn modelId="{B6C0590D-05CB-4D85-B33B-E1E1AC5A149E}" type="presOf" srcId="{EE2849FA-2452-4C49-B3E6-A970AC52EAA6}" destId="{098D32FA-BC75-451B-9C2E-D030BAF8DC85}" srcOrd="0" destOrd="0" presId="urn:microsoft.com/office/officeart/2005/8/layout/list1"/>
    <dgm:cxn modelId="{A5217F38-DD6B-41FE-A45D-DD0C4D35A5D9}" type="presOf" srcId="{53F00EAA-68E5-4868-A3D1-5D9CA9CC1377}" destId="{353843FC-8E89-44E8-9DC2-C3789D0C81D8}" srcOrd="0" destOrd="0" presId="urn:microsoft.com/office/officeart/2005/8/layout/list1"/>
    <dgm:cxn modelId="{6AC0ED30-A8AF-4AEF-BD49-72DB465F053B}" type="presOf" srcId="{B0BAAE42-3782-4AF4-9A70-69B5068BF5F8}" destId="{39631602-4D8F-4C8A-A617-F603D02E37D0}" srcOrd="0" destOrd="0" presId="urn:microsoft.com/office/officeart/2005/8/layout/list1"/>
    <dgm:cxn modelId="{94BABE4D-C04A-488D-B48A-C53D7124AE36}" srcId="{B0BAAE42-3782-4AF4-9A70-69B5068BF5F8}" destId="{B35C2532-A846-466E-B639-B61A9C94A1CB}" srcOrd="0" destOrd="0" parTransId="{735F8386-C206-4F43-A472-689888D3E0D0}" sibTransId="{94132548-C7D3-45D6-B528-41287361C3C1}"/>
    <dgm:cxn modelId="{8E6EBB90-DFBD-4CB2-9616-8E48FCC06A78}" type="presOf" srcId="{A3622E6A-6C44-467A-846F-4FD0A0DF1924}" destId="{098D32FA-BC75-451B-9C2E-D030BAF8DC85}" srcOrd="0" destOrd="2" presId="urn:microsoft.com/office/officeart/2005/8/layout/list1"/>
    <dgm:cxn modelId="{CA343EE2-2B0D-4CD6-9E84-858D42E72A2F}" srcId="{A9BE39F6-23E6-4BBF-BEF6-210F2FA28D81}" destId="{B0BAAE42-3782-4AF4-9A70-69B5068BF5F8}" srcOrd="1" destOrd="0" parTransId="{3229422F-2E28-43D4-87C7-68E3625A45D6}" sibTransId="{AFF1531C-76B0-4A97-B3C7-EAC86126D106}"/>
    <dgm:cxn modelId="{D5305DBB-B5B4-4044-A65D-44588496C1DA}" type="presOf" srcId="{E0F6E4E6-A7EA-430D-B0FE-737ED5BD7C23}" destId="{353843FC-8E89-44E8-9DC2-C3789D0C81D8}" srcOrd="0" destOrd="4" presId="urn:microsoft.com/office/officeart/2005/8/layout/list1"/>
    <dgm:cxn modelId="{2568015D-5B04-4C98-AB3A-513EF49AE4D6}" type="presParOf" srcId="{F9B2D9D0-8578-407A-BED5-4BD9238AF8C7}" destId="{6B7B59D8-EBD2-457A-869E-1803AB26E7F3}" srcOrd="0" destOrd="0" presId="urn:microsoft.com/office/officeart/2005/8/layout/list1"/>
    <dgm:cxn modelId="{8E18EE15-A259-497D-BFB9-3B9BE60A45CB}" type="presParOf" srcId="{6B7B59D8-EBD2-457A-869E-1803AB26E7F3}" destId="{E97D363C-5964-40DE-8294-8546C1E59403}" srcOrd="0" destOrd="0" presId="urn:microsoft.com/office/officeart/2005/8/layout/list1"/>
    <dgm:cxn modelId="{F4749382-A56C-4669-9488-7E8C90FF0721}" type="presParOf" srcId="{6B7B59D8-EBD2-457A-869E-1803AB26E7F3}" destId="{ABF1745F-CB17-4170-8899-E0FCA1DEC7EF}" srcOrd="1" destOrd="0" presId="urn:microsoft.com/office/officeart/2005/8/layout/list1"/>
    <dgm:cxn modelId="{9F9B8C21-5D6B-4E74-939C-0427CFCC3155}" type="presParOf" srcId="{F9B2D9D0-8578-407A-BED5-4BD9238AF8C7}" destId="{33491FBB-D709-4251-B2CD-8470C4165FBE}" srcOrd="1" destOrd="0" presId="urn:microsoft.com/office/officeart/2005/8/layout/list1"/>
    <dgm:cxn modelId="{940A7ED9-67CF-47CB-8AD2-A5075FF8887F}" type="presParOf" srcId="{F9B2D9D0-8578-407A-BED5-4BD9238AF8C7}" destId="{353843FC-8E89-44E8-9DC2-C3789D0C81D8}" srcOrd="2" destOrd="0" presId="urn:microsoft.com/office/officeart/2005/8/layout/list1"/>
    <dgm:cxn modelId="{5C1E1C49-6162-48A8-9365-B43446578F10}" type="presParOf" srcId="{F9B2D9D0-8578-407A-BED5-4BD9238AF8C7}" destId="{ED40670C-249C-4B29-B24D-4BCD619EF4B6}" srcOrd="3" destOrd="0" presId="urn:microsoft.com/office/officeart/2005/8/layout/list1"/>
    <dgm:cxn modelId="{412C30D3-1703-4DF1-BAC7-9375EE8C5FCF}" type="presParOf" srcId="{F9B2D9D0-8578-407A-BED5-4BD9238AF8C7}" destId="{86E8196E-8F3C-4402-9FB6-C79A90F0BEBA}" srcOrd="4" destOrd="0" presId="urn:microsoft.com/office/officeart/2005/8/layout/list1"/>
    <dgm:cxn modelId="{A3D20B39-BA95-40F2-AD0C-A9324E64B0F7}" type="presParOf" srcId="{86E8196E-8F3C-4402-9FB6-C79A90F0BEBA}" destId="{39631602-4D8F-4C8A-A617-F603D02E37D0}" srcOrd="0" destOrd="0" presId="urn:microsoft.com/office/officeart/2005/8/layout/list1"/>
    <dgm:cxn modelId="{E4370C6F-0844-47DC-A402-A85E9F2B3388}" type="presParOf" srcId="{86E8196E-8F3C-4402-9FB6-C79A90F0BEBA}" destId="{C762F443-7D91-4C63-8D8A-24E94300A777}" srcOrd="1" destOrd="0" presId="urn:microsoft.com/office/officeart/2005/8/layout/list1"/>
    <dgm:cxn modelId="{FF64A9B9-7AB6-49A1-B652-6A4DBB67564C}" type="presParOf" srcId="{F9B2D9D0-8578-407A-BED5-4BD9238AF8C7}" destId="{7DD3ED5F-818C-4526-8DF7-48709E0BE977}" srcOrd="5" destOrd="0" presId="urn:microsoft.com/office/officeart/2005/8/layout/list1"/>
    <dgm:cxn modelId="{6BF81AEE-CB9A-4E43-82D6-8B18A0A3B65E}" type="presParOf" srcId="{F9B2D9D0-8578-407A-BED5-4BD9238AF8C7}" destId="{2AED36AB-A82C-400C-8092-5F9667F94534}" srcOrd="6" destOrd="0" presId="urn:microsoft.com/office/officeart/2005/8/layout/list1"/>
    <dgm:cxn modelId="{95EB1571-1D99-434D-B37F-C3092399C909}" type="presParOf" srcId="{F9B2D9D0-8578-407A-BED5-4BD9238AF8C7}" destId="{345EE017-F61D-4535-9198-132435247120}" srcOrd="7" destOrd="0" presId="urn:microsoft.com/office/officeart/2005/8/layout/list1"/>
    <dgm:cxn modelId="{FFCDE80B-6AA0-4763-8F5E-455C03AD5813}" type="presParOf" srcId="{F9B2D9D0-8578-407A-BED5-4BD9238AF8C7}" destId="{320F185C-B3E1-42DD-8FDB-790E1946DFB0}" srcOrd="8" destOrd="0" presId="urn:microsoft.com/office/officeart/2005/8/layout/list1"/>
    <dgm:cxn modelId="{211BBAEB-CFF7-4E7D-8303-7A7A621A03FE}" type="presParOf" srcId="{320F185C-B3E1-42DD-8FDB-790E1946DFB0}" destId="{52EF14EB-3780-4536-BB68-4B3FF4544DF1}" srcOrd="0" destOrd="0" presId="urn:microsoft.com/office/officeart/2005/8/layout/list1"/>
    <dgm:cxn modelId="{BFA53697-F2F6-45AA-BAC2-5DA536676A27}" type="presParOf" srcId="{320F185C-B3E1-42DD-8FDB-790E1946DFB0}" destId="{888771FE-3A08-49BD-872E-9B37FA0F79E9}" srcOrd="1" destOrd="0" presId="urn:microsoft.com/office/officeart/2005/8/layout/list1"/>
    <dgm:cxn modelId="{4EDF401F-9ABD-433D-B90E-E882DBB51F9D}" type="presParOf" srcId="{F9B2D9D0-8578-407A-BED5-4BD9238AF8C7}" destId="{482834BF-1159-4592-96A8-8929FBA60150}" srcOrd="9" destOrd="0" presId="urn:microsoft.com/office/officeart/2005/8/layout/list1"/>
    <dgm:cxn modelId="{7BBDC57D-D83D-40AC-81FC-396A97FEB3F5}" type="presParOf" srcId="{F9B2D9D0-8578-407A-BED5-4BD9238AF8C7}" destId="{098D32FA-BC75-451B-9C2E-D030BAF8DC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63FAE-03E1-44E3-84C1-869A93DCD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44B99-4635-4D1E-9FF2-E72416F3765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Оплата труда с начислениями</a:t>
          </a:r>
          <a:endParaRPr lang="ru-RU" sz="2000" b="1" dirty="0">
            <a:solidFill>
              <a:schemeClr val="tx1"/>
            </a:solidFill>
          </a:endParaRPr>
        </a:p>
      </dgm:t>
    </dgm:pt>
    <dgm:pt modelId="{995111D5-2CCB-47E1-BC6D-343CC78D61A7}" type="parTrans" cxnId="{4AF69D7B-AABE-4E1F-9FB2-414891C3829B}">
      <dgm:prSet/>
      <dgm:spPr/>
      <dgm:t>
        <a:bodyPr/>
        <a:lstStyle/>
        <a:p>
          <a:endParaRPr lang="ru-RU"/>
        </a:p>
      </dgm:t>
    </dgm:pt>
    <dgm:pt modelId="{4A6D792F-A434-40EE-B1EC-0A605AF40267}" type="sibTrans" cxnId="{4AF69D7B-AABE-4E1F-9FB2-414891C3829B}">
      <dgm:prSet/>
      <dgm:spPr/>
      <dgm:t>
        <a:bodyPr/>
        <a:lstStyle/>
        <a:p>
          <a:endParaRPr lang="ru-RU"/>
        </a:p>
      </dgm:t>
    </dgm:pt>
    <dgm:pt modelId="{7F8D892D-B23C-4C1F-9C9C-455DF405207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Социальное обеспечение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481FDD29-67E8-4B55-9607-0C24D74AEE15}" type="parTrans" cxnId="{E82BFAE0-51D5-4853-B35D-1174F9F90419}">
      <dgm:prSet/>
      <dgm:spPr/>
      <dgm:t>
        <a:bodyPr/>
        <a:lstStyle/>
        <a:p>
          <a:endParaRPr lang="ru-RU"/>
        </a:p>
      </dgm:t>
    </dgm:pt>
    <dgm:pt modelId="{44A2EF00-B492-4E5D-A2D9-542122FDE276}" type="sibTrans" cxnId="{E82BFAE0-51D5-4853-B35D-1174F9F90419}">
      <dgm:prSet/>
      <dgm:spPr/>
      <dgm:t>
        <a:bodyPr/>
        <a:lstStyle/>
        <a:p>
          <a:endParaRPr lang="ru-RU"/>
        </a:p>
      </dgm:t>
    </dgm:pt>
    <dgm:pt modelId="{DB187F58-787B-4841-ACDA-72933B07CC0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Оплата коммунальных услуг</a:t>
          </a:r>
          <a:endParaRPr lang="ru-RU" sz="2000" b="1" dirty="0">
            <a:solidFill>
              <a:schemeClr val="tx1"/>
            </a:solidFill>
          </a:endParaRPr>
        </a:p>
      </dgm:t>
    </dgm:pt>
    <dgm:pt modelId="{8C1ED854-95FC-4AF1-8119-4143D258C950}" type="parTrans" cxnId="{A85CB813-C1E6-40F3-87B5-E1A3F7F7B9D0}">
      <dgm:prSet/>
      <dgm:spPr/>
      <dgm:t>
        <a:bodyPr/>
        <a:lstStyle/>
        <a:p>
          <a:endParaRPr lang="ru-RU"/>
        </a:p>
      </dgm:t>
    </dgm:pt>
    <dgm:pt modelId="{CE69B9F4-1DA2-42C2-8F9A-A8E2D3261F29}" type="sibTrans" cxnId="{A85CB813-C1E6-40F3-87B5-E1A3F7F7B9D0}">
      <dgm:prSet/>
      <dgm:spPr/>
      <dgm:t>
        <a:bodyPr/>
        <a:lstStyle/>
        <a:p>
          <a:endParaRPr lang="ru-RU"/>
        </a:p>
      </dgm:t>
    </dgm:pt>
    <dgm:pt modelId="{01B911C3-9B89-436B-875C-EDB8E6DF67E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Налоги и пошлины</a:t>
          </a:r>
          <a:endParaRPr lang="ru-RU" sz="2000" b="1" dirty="0">
            <a:solidFill>
              <a:schemeClr val="tx1"/>
            </a:solidFill>
          </a:endParaRPr>
        </a:p>
      </dgm:t>
    </dgm:pt>
    <dgm:pt modelId="{A8163C39-AB3D-479A-B4EB-D3C64849930A}" type="parTrans" cxnId="{CA88E6DB-41B6-41BC-ACAD-04779DFFA279}">
      <dgm:prSet/>
      <dgm:spPr/>
      <dgm:t>
        <a:bodyPr/>
        <a:lstStyle/>
        <a:p>
          <a:endParaRPr lang="ru-RU"/>
        </a:p>
      </dgm:t>
    </dgm:pt>
    <dgm:pt modelId="{A7AAFDE3-C8E0-4E12-A9B1-9670BFF8EDDA}" type="sibTrans" cxnId="{CA88E6DB-41B6-41BC-ACAD-04779DFFA279}">
      <dgm:prSet/>
      <dgm:spPr/>
      <dgm:t>
        <a:bodyPr/>
        <a:lstStyle/>
        <a:p>
          <a:endParaRPr lang="ru-RU"/>
        </a:p>
      </dgm:t>
    </dgm:pt>
    <dgm:pt modelId="{779484C0-81DD-4264-B084-F9BFA4A8C17E}" type="pres">
      <dgm:prSet presAssocID="{B4163FAE-03E1-44E3-84C1-869A93DCD8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5C8FE-0DB0-40AF-9A64-545EC7A537CB}" type="pres">
      <dgm:prSet presAssocID="{9DF44B99-4635-4D1E-9FF2-E72416F3765D}" presName="parentText" presStyleLbl="node1" presStyleIdx="0" presStyleCnt="4" custScaleX="78529" custScaleY="50681" custLinFactY="-81806" custLinFactNeighborX="203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0A377-7E92-459B-8EF6-0DA7F24CB1FB}" type="pres">
      <dgm:prSet presAssocID="{4A6D792F-A434-40EE-B1EC-0A605AF40267}" presName="spacer" presStyleCnt="0"/>
      <dgm:spPr/>
    </dgm:pt>
    <dgm:pt modelId="{BDF2C88E-85D9-471F-BC00-77F02002CAB5}" type="pres">
      <dgm:prSet presAssocID="{7F8D892D-B23C-4C1F-9C9C-455DF405207C}" presName="parentText" presStyleLbl="node1" presStyleIdx="1" presStyleCnt="4" custScaleX="62857" custScaleY="49831" custLinFactY="-51931" custLinFactNeighborX="185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7B5C8-8CEA-4D64-87D0-FF7461779FC9}" type="pres">
      <dgm:prSet presAssocID="{44A2EF00-B492-4E5D-A2D9-542122FDE276}" presName="spacer" presStyleCnt="0"/>
      <dgm:spPr/>
    </dgm:pt>
    <dgm:pt modelId="{7E1BFCF7-6257-4B6A-BA39-A088784F8122}" type="pres">
      <dgm:prSet presAssocID="{DB187F58-787B-4841-ACDA-72933B07CC02}" presName="parentText" presStyleLbl="node1" presStyleIdx="2" presStyleCnt="4" custScaleX="56628" custScaleY="49566" custLinFactY="-42642" custLinFactNeighborX="206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20D0A-7DB0-4C8A-8AEF-763F76CAB46F}" type="pres">
      <dgm:prSet presAssocID="{CE69B9F4-1DA2-42C2-8F9A-A8E2D3261F29}" presName="spacer" presStyleCnt="0"/>
      <dgm:spPr/>
    </dgm:pt>
    <dgm:pt modelId="{4B4981F4-7870-4039-82E3-984293EBC4A0}" type="pres">
      <dgm:prSet presAssocID="{01B911C3-9B89-436B-875C-EDB8E6DF67E7}" presName="parentText" presStyleLbl="node1" presStyleIdx="3" presStyleCnt="4" custScaleX="64789" custScaleY="49553" custLinFactY="-25712" custLinFactNeighborX="18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1E1AE-72ED-410F-A962-42CA2D858CE3}" type="presOf" srcId="{9DF44B99-4635-4D1E-9FF2-E72416F3765D}" destId="{5875C8FE-0DB0-40AF-9A64-545EC7A537CB}" srcOrd="0" destOrd="0" presId="urn:microsoft.com/office/officeart/2005/8/layout/vList2"/>
    <dgm:cxn modelId="{A85CB813-C1E6-40F3-87B5-E1A3F7F7B9D0}" srcId="{B4163FAE-03E1-44E3-84C1-869A93DCD80F}" destId="{DB187F58-787B-4841-ACDA-72933B07CC02}" srcOrd="2" destOrd="0" parTransId="{8C1ED854-95FC-4AF1-8119-4143D258C950}" sibTransId="{CE69B9F4-1DA2-42C2-8F9A-A8E2D3261F29}"/>
    <dgm:cxn modelId="{EDC2F26E-29BC-4310-8B18-D95BD5DAC8FB}" type="presOf" srcId="{01B911C3-9B89-436B-875C-EDB8E6DF67E7}" destId="{4B4981F4-7870-4039-82E3-984293EBC4A0}" srcOrd="0" destOrd="0" presId="urn:microsoft.com/office/officeart/2005/8/layout/vList2"/>
    <dgm:cxn modelId="{E8B8E9E1-FCA7-4D8D-A21B-61760C702616}" type="presOf" srcId="{B4163FAE-03E1-44E3-84C1-869A93DCD80F}" destId="{779484C0-81DD-4264-B084-F9BFA4A8C17E}" srcOrd="0" destOrd="0" presId="urn:microsoft.com/office/officeart/2005/8/layout/vList2"/>
    <dgm:cxn modelId="{E82BFAE0-51D5-4853-B35D-1174F9F90419}" srcId="{B4163FAE-03E1-44E3-84C1-869A93DCD80F}" destId="{7F8D892D-B23C-4C1F-9C9C-455DF405207C}" srcOrd="1" destOrd="0" parTransId="{481FDD29-67E8-4B55-9607-0C24D74AEE15}" sibTransId="{44A2EF00-B492-4E5D-A2D9-542122FDE276}"/>
    <dgm:cxn modelId="{5141F4A4-1E7C-49D9-B69B-F29580656BD7}" type="presOf" srcId="{7F8D892D-B23C-4C1F-9C9C-455DF405207C}" destId="{BDF2C88E-85D9-471F-BC00-77F02002CAB5}" srcOrd="0" destOrd="0" presId="urn:microsoft.com/office/officeart/2005/8/layout/vList2"/>
    <dgm:cxn modelId="{CA88E6DB-41B6-41BC-ACAD-04779DFFA279}" srcId="{B4163FAE-03E1-44E3-84C1-869A93DCD80F}" destId="{01B911C3-9B89-436B-875C-EDB8E6DF67E7}" srcOrd="3" destOrd="0" parTransId="{A8163C39-AB3D-479A-B4EB-D3C64849930A}" sibTransId="{A7AAFDE3-C8E0-4E12-A9B1-9670BFF8EDDA}"/>
    <dgm:cxn modelId="{B43159CB-D27E-4D8C-AACE-51BC0AB36C45}" type="presOf" srcId="{DB187F58-787B-4841-ACDA-72933B07CC02}" destId="{7E1BFCF7-6257-4B6A-BA39-A088784F8122}" srcOrd="0" destOrd="0" presId="urn:microsoft.com/office/officeart/2005/8/layout/vList2"/>
    <dgm:cxn modelId="{4AF69D7B-AABE-4E1F-9FB2-414891C3829B}" srcId="{B4163FAE-03E1-44E3-84C1-869A93DCD80F}" destId="{9DF44B99-4635-4D1E-9FF2-E72416F3765D}" srcOrd="0" destOrd="0" parTransId="{995111D5-2CCB-47E1-BC6D-343CC78D61A7}" sibTransId="{4A6D792F-A434-40EE-B1EC-0A605AF40267}"/>
    <dgm:cxn modelId="{565124A1-49F2-465A-B200-2E0207A84174}" type="presParOf" srcId="{779484C0-81DD-4264-B084-F9BFA4A8C17E}" destId="{5875C8FE-0DB0-40AF-9A64-545EC7A537CB}" srcOrd="0" destOrd="0" presId="urn:microsoft.com/office/officeart/2005/8/layout/vList2"/>
    <dgm:cxn modelId="{787DB502-FBA0-4308-9572-8EAA9D9856F5}" type="presParOf" srcId="{779484C0-81DD-4264-B084-F9BFA4A8C17E}" destId="{6760A377-7E92-459B-8EF6-0DA7F24CB1FB}" srcOrd="1" destOrd="0" presId="urn:microsoft.com/office/officeart/2005/8/layout/vList2"/>
    <dgm:cxn modelId="{DA86BD50-E5A6-439F-8599-7FCCEBC524A1}" type="presParOf" srcId="{779484C0-81DD-4264-B084-F9BFA4A8C17E}" destId="{BDF2C88E-85D9-471F-BC00-77F02002CAB5}" srcOrd="2" destOrd="0" presId="urn:microsoft.com/office/officeart/2005/8/layout/vList2"/>
    <dgm:cxn modelId="{4708CD12-5522-4F43-B23B-F6CE54B0BCCE}" type="presParOf" srcId="{779484C0-81DD-4264-B084-F9BFA4A8C17E}" destId="{E7D7B5C8-8CEA-4D64-87D0-FF7461779FC9}" srcOrd="3" destOrd="0" presId="urn:microsoft.com/office/officeart/2005/8/layout/vList2"/>
    <dgm:cxn modelId="{83A4C7D8-6D20-42C6-89BB-43A70A5AF71A}" type="presParOf" srcId="{779484C0-81DD-4264-B084-F9BFA4A8C17E}" destId="{7E1BFCF7-6257-4B6A-BA39-A088784F8122}" srcOrd="4" destOrd="0" presId="urn:microsoft.com/office/officeart/2005/8/layout/vList2"/>
    <dgm:cxn modelId="{ADFE10E7-7F42-49EC-BE25-48E0EF8FCFAC}" type="presParOf" srcId="{779484C0-81DD-4264-B084-F9BFA4A8C17E}" destId="{6A220D0A-7DB0-4C8A-8AEF-763F76CAB46F}" srcOrd="5" destOrd="0" presId="urn:microsoft.com/office/officeart/2005/8/layout/vList2"/>
    <dgm:cxn modelId="{5FEF91DF-BE57-42B8-87AB-E6F4AEFFA074}" type="presParOf" srcId="{779484C0-81DD-4264-B084-F9BFA4A8C17E}" destId="{4B4981F4-7870-4039-82E3-984293EBC4A0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43FC-8E89-44E8-9DC2-C3789D0C81D8}">
      <dsp:nvSpPr>
        <dsp:cNvPr id="0" name=""/>
        <dsp:cNvSpPr/>
      </dsp:nvSpPr>
      <dsp:spPr>
        <a:xfrm>
          <a:off x="0" y="20489"/>
          <a:ext cx="4033673" cy="156493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58" tIns="604012" rIns="31305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Налог на доходы физических лиц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Акцизы по подакцизным товарам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Налоги на имущество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Налоги на совокупный доход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Госпошлина</a:t>
          </a:r>
          <a:endParaRPr lang="ru-RU" sz="1100" b="1" kern="1200" dirty="0"/>
        </a:p>
      </dsp:txBody>
      <dsp:txXfrm>
        <a:off x="0" y="20489"/>
        <a:ext cx="4033673" cy="1564939"/>
      </dsp:txXfrm>
    </dsp:sp>
    <dsp:sp modelId="{ABF1745F-CB17-4170-8899-E0FCA1DEC7EF}">
      <dsp:nvSpPr>
        <dsp:cNvPr id="0" name=""/>
        <dsp:cNvSpPr/>
      </dsp:nvSpPr>
      <dsp:spPr>
        <a:xfrm>
          <a:off x="230260" y="25118"/>
          <a:ext cx="2823571" cy="342113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4" tIns="0" rIns="1067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6961" y="41819"/>
        <a:ext cx="2790169" cy="308711"/>
      </dsp:txXfrm>
    </dsp:sp>
    <dsp:sp modelId="{2AED36AB-A82C-400C-8092-5F9667F94534}">
      <dsp:nvSpPr>
        <dsp:cNvPr id="0" name=""/>
        <dsp:cNvSpPr/>
      </dsp:nvSpPr>
      <dsp:spPr>
        <a:xfrm>
          <a:off x="0" y="1566426"/>
          <a:ext cx="4033673" cy="151216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58" tIns="604012" rIns="31305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Доходы от использования имущества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Доходы от продажи имущества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Штрафы, санкции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Прочие неналоговые доходы</a:t>
          </a:r>
          <a:endParaRPr lang="ru-RU" sz="1100" b="1" kern="1200" dirty="0"/>
        </a:p>
      </dsp:txBody>
      <dsp:txXfrm>
        <a:off x="0" y="1566426"/>
        <a:ext cx="4033673" cy="1512166"/>
      </dsp:txXfrm>
    </dsp:sp>
    <dsp:sp modelId="{C762F443-7D91-4C63-8D8A-24E94300A777}">
      <dsp:nvSpPr>
        <dsp:cNvPr id="0" name=""/>
        <dsp:cNvSpPr/>
      </dsp:nvSpPr>
      <dsp:spPr>
        <a:xfrm>
          <a:off x="201683" y="1565965"/>
          <a:ext cx="2823571" cy="355397"/>
        </a:xfrm>
        <a:prstGeom prst="roundRect">
          <a:avLst/>
        </a:prstGeom>
        <a:solidFill>
          <a:srgbClr val="FF9999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4" tIns="0" rIns="1067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19032" y="1583314"/>
        <a:ext cx="2788873" cy="320699"/>
      </dsp:txXfrm>
    </dsp:sp>
    <dsp:sp modelId="{098D32FA-BC75-451B-9C2E-D030BAF8DC85}">
      <dsp:nvSpPr>
        <dsp:cNvPr id="0" name=""/>
        <dsp:cNvSpPr/>
      </dsp:nvSpPr>
      <dsp:spPr>
        <a:xfrm>
          <a:off x="0" y="3112150"/>
          <a:ext cx="4033673" cy="1606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058" tIns="604012" rIns="31305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Дотации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Субсидии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Субвенции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Иные межбюджетные трансферты</a:t>
          </a:r>
          <a:endParaRPr lang="ru-RU" sz="1100" b="1" kern="1200" dirty="0"/>
        </a:p>
      </dsp:txBody>
      <dsp:txXfrm>
        <a:off x="0" y="3112150"/>
        <a:ext cx="4033673" cy="1606500"/>
      </dsp:txXfrm>
    </dsp:sp>
    <dsp:sp modelId="{888771FE-3A08-49BD-872E-9B37FA0F79E9}">
      <dsp:nvSpPr>
        <dsp:cNvPr id="0" name=""/>
        <dsp:cNvSpPr/>
      </dsp:nvSpPr>
      <dsp:spPr>
        <a:xfrm>
          <a:off x="218671" y="3132445"/>
          <a:ext cx="2823571" cy="387467"/>
        </a:xfrm>
        <a:prstGeom prst="round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24" tIns="0" rIns="1067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7586" y="3151360"/>
        <a:ext cx="2785741" cy="349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5C8FE-0DB0-40AF-9A64-545EC7A537CB}">
      <dsp:nvSpPr>
        <dsp:cNvPr id="0" name=""/>
        <dsp:cNvSpPr/>
      </dsp:nvSpPr>
      <dsp:spPr>
        <a:xfrm>
          <a:off x="1750616" y="0"/>
          <a:ext cx="6402783" cy="6166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Оплата труда с начислениями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80720" y="30104"/>
        <a:ext cx="6342575" cy="556478"/>
      </dsp:txXfrm>
    </dsp:sp>
    <dsp:sp modelId="{BDF2C88E-85D9-471F-BC00-77F02002CAB5}">
      <dsp:nvSpPr>
        <dsp:cNvPr id="0" name=""/>
        <dsp:cNvSpPr/>
      </dsp:nvSpPr>
      <dsp:spPr>
        <a:xfrm>
          <a:off x="3028417" y="779667"/>
          <a:ext cx="5124982" cy="60634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Социальное обеспечение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58016" y="809266"/>
        <a:ext cx="5065784" cy="547145"/>
      </dsp:txXfrm>
    </dsp:sp>
    <dsp:sp modelId="{7E1BFCF7-6257-4B6A-BA39-A088784F8122}">
      <dsp:nvSpPr>
        <dsp:cNvPr id="0" name=""/>
        <dsp:cNvSpPr/>
      </dsp:nvSpPr>
      <dsp:spPr>
        <a:xfrm>
          <a:off x="3452068" y="1686240"/>
          <a:ext cx="4617107" cy="6031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Оплата коммунальных услуг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81510" y="1715682"/>
        <a:ext cx="4558223" cy="544235"/>
      </dsp:txXfrm>
    </dsp:sp>
    <dsp:sp modelId="{4B4981F4-7870-4039-82E3-984293EBC4A0}">
      <dsp:nvSpPr>
        <dsp:cNvPr id="0" name=""/>
        <dsp:cNvSpPr/>
      </dsp:nvSpPr>
      <dsp:spPr>
        <a:xfrm>
          <a:off x="2870893" y="2682563"/>
          <a:ext cx="5282506" cy="60296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Налоги и пошлины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00327" y="2711997"/>
        <a:ext cx="5223638" cy="54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0.16854</cdr:x>
      <cdr:y>0.71645</cdr:y>
    </cdr:from>
    <cdr:to>
      <cdr:x>0.74886</cdr:x>
      <cdr:y>0.76141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1487210" y="4113876"/>
          <a:ext cx="5120645" cy="2581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Заработная плата и начисления  -12266,56 тыс.руб.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0.17416</cdr:x>
      <cdr:y>0.82511</cdr:y>
    </cdr:from>
    <cdr:to>
      <cdr:x>0.7452</cdr:x>
      <cdr:y>0.86633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36802" y="4737821"/>
          <a:ext cx="5038783" cy="2366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Прочие межбюджетные трансферты общего характера – 1094,6 тыс.руб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0.16976</cdr:x>
      <cdr:y>0.77078</cdr:y>
    </cdr:from>
    <cdr:to>
      <cdr:x>0.7452</cdr:x>
      <cdr:y>0.80825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497975" y="4425849"/>
          <a:ext cx="5077610" cy="215153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Прочие расходы -5967,52 тыс.руб.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0.17098</cdr:x>
      <cdr:y>0.87195</cdr:y>
    </cdr:from>
    <cdr:to>
      <cdr:x>0.74886</cdr:x>
      <cdr:y>0.91129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508731" y="5006762"/>
          <a:ext cx="5099126" cy="225909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Коммунальные услуги – 902,2 тыс.руб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0.17342</cdr:x>
      <cdr:y>0.92253</cdr:y>
    </cdr:from>
    <cdr:to>
      <cdr:x>0.74642</cdr:x>
      <cdr:y>0.97686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530248" y="5297220"/>
          <a:ext cx="5056094" cy="311970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Социальная политика – 532,0 тыс.руб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7F9F-4A2F-4621-8612-120FE583636A}" type="datetimeFigureOut">
              <a:rPr lang="ru-RU" smtClean="0"/>
              <a:t>пн 23.01.23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DBBB-9BE0-44DF-B099-48ED49C15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16574" y="10235580"/>
            <a:ext cx="2919748" cy="5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41C67D5-AAA7-4425-A0C3-11FB80A684FF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8038"/>
            <a:ext cx="5392738" cy="40449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86" y="5118725"/>
            <a:ext cx="4941113" cy="484931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DBBB-9BE0-44DF-B099-48ED49C150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264C-25F7-46C6-9AFA-869BF87B5578}" type="datetimeFigureOut">
              <a:rPr lang="ru-RU"/>
              <a:pPr>
                <a:defRPr/>
              </a:pPr>
              <a:t>пн 23.01.23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B2393C-9BD4-4055-BB07-F6DD43DA1A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5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6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6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7591" y="935915"/>
            <a:ext cx="6116719" cy="3780109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 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решению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думы Новомальтинского сельского поселения Усольского муниципального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8933" y="4752846"/>
            <a:ext cx="5672667" cy="12246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7200" b="1" dirty="0"/>
              <a:t>Докладчик: </a:t>
            </a:r>
            <a:r>
              <a:rPr lang="ru-RU" sz="7200" b="1" dirty="0" smtClean="0"/>
              <a:t>Ведущий специалист по финансово-бюджетной политике     Л. Ю. Кабанова</a:t>
            </a:r>
            <a:endParaRPr lang="ru-RU" sz="7200" b="1" dirty="0"/>
          </a:p>
          <a:p>
            <a:r>
              <a:rPr lang="ru-RU" sz="7200" b="1" dirty="0" smtClean="0"/>
              <a:t>                      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411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46476"/>
              </p:ext>
            </p:extLst>
          </p:nvPr>
        </p:nvGraphicFramePr>
        <p:xfrm>
          <a:off x="570156" y="1015663"/>
          <a:ext cx="7713233" cy="556308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033657"/>
                <a:gridCol w="997550"/>
                <a:gridCol w="1598941"/>
                <a:gridCol w="2083085"/>
              </a:tblGrid>
              <a:tr h="464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2023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2024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06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Общегосударственные  вопросы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8849,11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9694,98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9659,51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58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Национальная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  э</a:t>
                      </a:r>
                      <a:r>
                        <a:rPr lang="ru-RU" sz="1050" u="none" strike="noStrike" dirty="0" smtClean="0">
                          <a:effectLst/>
                        </a:rPr>
                        <a:t>кономика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1457,95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1526,68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98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Жилищно-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коммунальное 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хозяйство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04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Образование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33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Культура</a:t>
                      </a:r>
                      <a:r>
                        <a:rPr lang="ru-RU" sz="1050" u="none" strike="noStrike" dirty="0">
                          <a:effectLst/>
                        </a:rPr>
                        <a:t>, 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кинематография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4075,37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4298,64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 Социальная </a:t>
                      </a:r>
                      <a:r>
                        <a:rPr lang="ru-RU" sz="1050" u="none" strike="noStrike" dirty="0">
                          <a:effectLst/>
                        </a:rPr>
                        <a:t>политика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08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Физическая культура и спорт</a:t>
                      </a: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601,0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52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долга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58182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  <a:p>
                      <a:pPr algn="l" fontAlgn="ctr"/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65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Межбюджетные трансферты общего </a:t>
                      </a:r>
                    </a:p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характера бюджетам бюджетной системы РФ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 </a:t>
                      </a:r>
                      <a:r>
                        <a:rPr lang="ru-RU" sz="1050" b="1" u="none" strike="noStrike" dirty="0" smtClean="0">
                          <a:effectLst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20762,88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17543,05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18002,38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5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условно утверждённые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18533" y="0"/>
            <a:ext cx="866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Структура расходов бюджета Новомальтинского сельского поселения Усольского </a:t>
            </a:r>
            <a:r>
              <a:rPr lang="ru-RU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муниципального района </a:t>
            </a:r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Иркутской области на 2023 </a:t>
            </a:r>
            <a:r>
              <a:rPr lang="ru-RU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год и на плановый период </a:t>
            </a:r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2024 </a:t>
            </a:r>
            <a:r>
              <a:rPr lang="ru-RU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2025 </a:t>
            </a:r>
            <a:r>
              <a:rPr lang="ru-RU" sz="2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33878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66135"/>
              </p:ext>
            </p:extLst>
          </p:nvPr>
        </p:nvGraphicFramePr>
        <p:xfrm>
          <a:off x="212491" y="974490"/>
          <a:ext cx="8823932" cy="574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91766" y="2842554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20762,88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483" y="130993"/>
            <a:ext cx="7465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Структура расходов бюджета </a:t>
            </a:r>
            <a:r>
              <a:rPr lang="ru-RU" sz="2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Новомальтинского сельского поселения Усольского </a:t>
            </a:r>
          </a:p>
          <a:p>
            <a:pPr algn="ctr"/>
            <a:r>
              <a:rPr lang="ru-RU" sz="2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муниципального </a:t>
            </a:r>
            <a:r>
              <a:rPr lang="ru-RU" sz="2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района Иркутской области </a:t>
            </a:r>
          </a:p>
          <a:p>
            <a:pPr algn="ctr"/>
            <a:r>
              <a:rPr lang="ru-RU" sz="25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на 2023 год</a:t>
            </a:r>
          </a:p>
        </p:txBody>
      </p:sp>
    </p:spTree>
    <p:extLst>
      <p:ext uri="{BB962C8B-B14F-4D97-AF65-F5344CB8AC3E}">
        <p14:creationId xmlns:p14="http://schemas.microsoft.com/office/powerpoint/2010/main" val="18473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31035756"/>
              </p:ext>
            </p:extLst>
          </p:nvPr>
        </p:nvGraphicFramePr>
        <p:xfrm>
          <a:off x="68502" y="984534"/>
          <a:ext cx="8931565" cy="3950165"/>
        </p:xfrm>
        <a:graphic>
          <a:graphicData uri="http://schemas.openxmlformats.org/drawingml/2006/table">
            <a:tbl>
              <a:tblPr/>
              <a:tblGrid>
                <a:gridCol w="278631"/>
                <a:gridCol w="4360334"/>
                <a:gridCol w="1024466"/>
                <a:gridCol w="1092200"/>
                <a:gridCol w="1092200"/>
                <a:gridCol w="1083734"/>
              </a:tblGrid>
              <a:tr h="521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Наименование программы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КЦСР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2023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2024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2025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МП «Развитие жилищно –коммунального хозяйства и благоустройства Новомальтинского сельского поселения Усольского муниципального района Иркутской области на 2020-2026г.г.»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7100000000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3137,97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1841,65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1972,38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МП «Развитие и модернизация коммунальной инфраструктуры Новомальтинского сельского поселения Усольского муниципального района Иркутской области на 2020-2026гг»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7200000000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1711,5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1019,3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1039,3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МП «Развитие социальной инфраструктуры Новомальтинского сельского поселения Усольского муниципального района Иркутской области на 2020-2026г.г.»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7300000000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5909,8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4764,37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5105,64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МП «По гражданской обороне и профилактике чрезвычайных ситуаций, пожарной безопасности на территории Новомальтинского сельского поселения Усольского муниципального района Иркутской области на 2020-2026г.г.»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7400000000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319,77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194,18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194,18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МП «Экономическое развитие Новомальтинского сельского поселения Усольского муниципального района Иркутской области на 2020-2026г.г.»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7500000000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9509,44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9540,85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9501,38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20588,48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17360,35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17812,88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7412773" y="717265"/>
            <a:ext cx="991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тыс</a:t>
            </a:r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руб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866" y="137867"/>
            <a:ext cx="7999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684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144463" y="1047750"/>
            <a:ext cx="8855075" cy="5049838"/>
          </a:xfrm>
        </p:spPr>
        <p:txBody>
          <a:bodyPr>
            <a:normAutofit fontScale="925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Новомальтинского сельского поселения  Усольского муниципального района Иркутской области на 2023 и на плановый период 2024 – 2025 годы подготовлена Администрацией Новомальтинского сельского поселения .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надеемся, что представленная информация оказалась для вас полезной и интересной. Свои вопросы и предложения вы можете направить в Администрацию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Новомальтинского сельского поселения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 телефону: 89041467996;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 электронный адрес: E-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nmsel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четверг с 8.00 до 17.00 часов;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12.00 до 13.00 часов;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132" y="265767"/>
            <a:ext cx="8056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126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78" y="108355"/>
            <a:ext cx="8823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Основы составления </a:t>
            </a:r>
            <a:r>
              <a:rPr lang="ru-RU" sz="28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бюджета </a:t>
            </a:r>
            <a:endParaRPr lang="ru-RU" sz="2800" b="1" cap="none" spc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Новомальтинского сельского поселения Усольского муниципального района Иркутской области: </a:t>
            </a:r>
            <a:endParaRPr lang="ru-RU" sz="28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77" y="1710377"/>
            <a:ext cx="1760561" cy="1602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социально-экономического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 Новомальтинского сельского поселения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30556" y="3347953"/>
            <a:ext cx="723332" cy="627797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4794" y="1710376"/>
            <a:ext cx="1589159" cy="1602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направления бюджетной и налоговой политики Новомальтинского сельского поселения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7592" y="1710376"/>
            <a:ext cx="1405928" cy="1602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Государственные программы Иркутской области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7364" y="1637731"/>
            <a:ext cx="1763027" cy="1675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Новомальтинского сельского поселения</a:t>
            </a:r>
            <a:endParaRPr lang="ru-RU" sz="14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487707" y="3335269"/>
            <a:ext cx="723332" cy="627797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86768" y="3312955"/>
            <a:ext cx="723332" cy="627797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717211" y="3312955"/>
            <a:ext cx="723332" cy="627797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2264" y="3826953"/>
            <a:ext cx="81477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Составление </a:t>
            </a:r>
            <a:r>
              <a:rPr lang="ru-RU" sz="28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бюджета </a:t>
            </a:r>
            <a:r>
              <a:rPr lang="ru-RU" sz="28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Новомальтинского сельского поселения Усольского муниципального района Иркутской области</a:t>
            </a:r>
            <a:endParaRPr lang="ru-RU" sz="2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5197935"/>
            <a:ext cx="2852382" cy="1426192"/>
          </a:xfrm>
          <a:prstGeom prst="rect">
            <a:avLst/>
          </a:prstGeom>
        </p:spPr>
      </p:pic>
      <p:pic>
        <p:nvPicPr>
          <p:cNvPr id="16" name="Picture 2" descr="C:\Users\econ11\Desktop\Для презентации\i2PNSXI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1" y="5138269"/>
            <a:ext cx="3180731" cy="148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extLst/>
        </p:spPr>
      </p:pic>
      <p:sp>
        <p:nvSpPr>
          <p:cNvPr id="18" name="Прямоугольник 17"/>
          <p:cNvSpPr/>
          <p:nvPr/>
        </p:nvSpPr>
        <p:spPr>
          <a:xfrm>
            <a:off x="5498678" y="1725225"/>
            <a:ext cx="1569096" cy="1587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Усольского района</a:t>
            </a:r>
            <a:endParaRPr lang="ru-RU" sz="14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6028261" y="3312955"/>
            <a:ext cx="723332" cy="627797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31720726"/>
              </p:ext>
            </p:extLst>
          </p:nvPr>
        </p:nvGraphicFramePr>
        <p:xfrm>
          <a:off x="0" y="3474096"/>
          <a:ext cx="3039899" cy="274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84371920"/>
              </p:ext>
            </p:extLst>
          </p:nvPr>
        </p:nvGraphicFramePr>
        <p:xfrm>
          <a:off x="3383318" y="2645544"/>
          <a:ext cx="2717553" cy="303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65600" y="2533452"/>
            <a:ext cx="112606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38675548"/>
              </p:ext>
            </p:extLst>
          </p:nvPr>
        </p:nvGraphicFramePr>
        <p:xfrm>
          <a:off x="6141889" y="3135907"/>
          <a:ext cx="2917221" cy="322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62782" y="3310581"/>
            <a:ext cx="108689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24147" y="5299261"/>
            <a:ext cx="188536" cy="2168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88254" y="5176159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1992" y="5623308"/>
            <a:ext cx="188536" cy="2168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16909" y="5514713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1185" y="5914846"/>
            <a:ext cx="188536" cy="2168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6909" y="5808710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532" y="6484187"/>
            <a:ext cx="819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в том числе условно утвержденные расходы бюджета (на 2024 год 427,0. тыс.руб., на 2025 год 874,0 тыс. 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21471"/>
              </p:ext>
            </p:extLst>
          </p:nvPr>
        </p:nvGraphicFramePr>
        <p:xfrm>
          <a:off x="62209" y="988948"/>
          <a:ext cx="8945989" cy="136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464"/>
                <a:gridCol w="1449545"/>
                <a:gridCol w="1429660"/>
                <a:gridCol w="1429660"/>
                <a:gridCol w="1429660"/>
              </a:tblGrid>
              <a:tr h="406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9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Доходы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29621,2</a:t>
                      </a: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20597,88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17543,05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18002,38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29843,38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20762,88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17543,05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18002,38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45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Условно утвержденные расходы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874,0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-222,18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-165,0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44642"/>
            <a:ext cx="83102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Основные параметры бюджета Новомальтинского сельского поселения Усольского муниципального района Иркутской области на 2023 год и на плановый период 2024 и 2025 годов,                             </a:t>
            </a:r>
            <a:r>
              <a:rPr lang="ru-RU" sz="1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тыс.руб.</a:t>
            </a:r>
            <a:endParaRPr lang="ru-RU" sz="1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2855" y="3310581"/>
            <a:ext cx="1086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26060"/>
              </p:ext>
            </p:extLst>
          </p:nvPr>
        </p:nvGraphicFramePr>
        <p:xfrm>
          <a:off x="318218" y="1406965"/>
          <a:ext cx="7643002" cy="572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74"/>
                <a:gridCol w="957532"/>
                <a:gridCol w="966158"/>
                <a:gridCol w="1009291"/>
                <a:gridCol w="957532"/>
                <a:gridCol w="974785"/>
                <a:gridCol w="957530"/>
              </a:tblGrid>
              <a:tr h="77281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2022 (решение Думы)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2022 (оценка)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2023 (проект)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</a:rPr>
                        <a:t>Отклоне-ния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к оценке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2024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2025 (проект)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30038,98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29621,20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20597,88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-9441,1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17543,05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18002,38</a:t>
                      </a:r>
                      <a:endParaRPr lang="ru-RU" sz="1100" b="1" dirty="0"/>
                    </a:p>
                  </a:txBody>
                  <a:tcPr anchor="ctr"/>
                </a:tc>
              </a:tr>
              <a:tr h="583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4079,68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3661,90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3917,38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dk1"/>
                          </a:solidFill>
                        </a:rPr>
                        <a:t>-162,3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4071,25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4309,98</a:t>
                      </a:r>
                      <a:endParaRPr lang="ru-RU" sz="1100" dirty="0"/>
                    </a:p>
                  </a:txBody>
                  <a:tcPr anchor="ctr"/>
                </a:tc>
              </a:tr>
              <a:tr h="583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25959,3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25959,3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16680,5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-9278,8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13471,8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13692,4</a:t>
                      </a:r>
                      <a:endParaRPr lang="ru-RU" sz="1100" dirty="0"/>
                    </a:p>
                  </a:txBody>
                  <a:tcPr anchor="ctr"/>
                </a:tc>
              </a:tr>
              <a:tr h="418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30463,69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29843,38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20762,88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-9700,81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17543,05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18002,38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583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</a:p>
                    <a:p>
                      <a:r>
                        <a:rPr lang="ru-RU" sz="1400" dirty="0" smtClean="0"/>
                        <a:t>по</a:t>
                      </a:r>
                      <a:r>
                        <a:rPr lang="ru-RU" sz="1400" baseline="0" dirty="0" smtClean="0"/>
                        <a:t> муниципальным программа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29642,38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29022,07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20588,48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-9053,9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16933,35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16938,88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583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за счет целевых</a:t>
                      </a:r>
                      <a:r>
                        <a:rPr lang="ru-RU" sz="1400" baseline="0" dirty="0" smtClean="0"/>
                        <a:t> средств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7303,3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7303,3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1666,9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-5636,4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812,0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818,8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583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Условно-утвержденные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427,0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874,0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6325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ДЕФИЦИТ(-)/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-424,71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-165,0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0,0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0,0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4182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дефицита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10,71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4,21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-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0,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0</a:t>
                      </a:r>
                      <a:endParaRPr lang="ru-RU" sz="11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8218" y="-84666"/>
            <a:ext cx="7884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Прогноз основных параметров бюджета, Новомальтинского сельского поселения Усольского муниципального района Иркутской области на 2023 год и на плановый период 2024 и 2025 годов, тыс.руб.</a:t>
            </a:r>
            <a:endParaRPr lang="ru-RU" sz="2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6333" y="147782"/>
            <a:ext cx="68382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Структура доходов бюджета Новомальтинского сельского поселения  Усольского муниципального района         Иркутской области 2023 - 2025 годы, тыс.руб.</a:t>
            </a:r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7" y="147781"/>
            <a:ext cx="1506135" cy="143947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78182241"/>
              </p:ext>
            </p:extLst>
          </p:nvPr>
        </p:nvGraphicFramePr>
        <p:xfrm>
          <a:off x="150138" y="1880558"/>
          <a:ext cx="4033673" cy="471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09385597"/>
              </p:ext>
            </p:extLst>
          </p:nvPr>
        </p:nvGraphicFramePr>
        <p:xfrm>
          <a:off x="4425351" y="1163445"/>
          <a:ext cx="4606506" cy="170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7103966"/>
              </p:ext>
            </p:extLst>
          </p:nvPr>
        </p:nvGraphicFramePr>
        <p:xfrm>
          <a:off x="4413849" y="2964132"/>
          <a:ext cx="4658264" cy="189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42844076"/>
              </p:ext>
            </p:extLst>
          </p:nvPr>
        </p:nvGraphicFramePr>
        <p:xfrm>
          <a:off x="4425351" y="4959709"/>
          <a:ext cx="4658264" cy="181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0530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070"/>
            <a:ext cx="7582277" cy="696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Сравнительный анализ налоговых и неналоговых доходов за 2022 год и 2023 год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32169"/>
              </p:ext>
            </p:extLst>
          </p:nvPr>
        </p:nvGraphicFramePr>
        <p:xfrm>
          <a:off x="300252" y="1037230"/>
          <a:ext cx="8625386" cy="56464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89499"/>
                <a:gridCol w="1684759"/>
                <a:gridCol w="1526361"/>
                <a:gridCol w="1324767"/>
              </a:tblGrid>
              <a:tr h="7096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Ожидаемое исполнение 2022 год, тыс.руб.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 на 2023 год, 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Отклонение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63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30038,98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20597,88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-9441,1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НАЛОГОВЫЕ И НЕНАЛОГОВЫЕ: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4079,68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3917,38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-162,3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Налог на доходы физических лиц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843,3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1100,0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+256,7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6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622,58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1104,78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+482,2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Налоги на совокупный доход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45,0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45,0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0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1410,0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+210,0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3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Государственная пошлина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0,3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0,4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+0,1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0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192,2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0,2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-192,0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46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>
                          <a:effectLst/>
                          <a:latin typeface="+mn-lt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22,0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48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Доходы от продажи материальных и нематериальных активов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1012,0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50,0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-962,0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9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142,3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185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+42,7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82277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Сравнительный анализ 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безвозмездных поступлений </a:t>
            </a: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за 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2022 </a:t>
            </a: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год и 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2023 </a:t>
            </a: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год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85640"/>
              </p:ext>
            </p:extLst>
          </p:nvPr>
        </p:nvGraphicFramePr>
        <p:xfrm>
          <a:off x="253621" y="1380065"/>
          <a:ext cx="8625386" cy="38409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89499"/>
                <a:gridCol w="1684759"/>
                <a:gridCol w="1526361"/>
                <a:gridCol w="1324767"/>
              </a:tblGrid>
              <a:tr h="13533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1400" dirty="0">
                        <a:solidFill>
                          <a:srgbClr val="08080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Ожидаемое исполнение 2022 год, тыс.руб.</a:t>
                      </a:r>
                      <a:endParaRPr lang="ru-RU" sz="1400" dirty="0">
                        <a:solidFill>
                          <a:srgbClr val="08080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2023 год, тыс. руб.</a:t>
                      </a:r>
                      <a:endParaRPr lang="ru-RU" sz="1400" dirty="0">
                        <a:solidFill>
                          <a:srgbClr val="08080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Отклонение, %</a:t>
                      </a:r>
                      <a:endParaRPr lang="ru-RU" sz="1400" dirty="0">
                        <a:solidFill>
                          <a:srgbClr val="08080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6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БЕЗВОЗМЕЗДНЫЕ ПОСТУПЛЕНИЯ: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+mn-lt"/>
                        </a:rPr>
                        <a:t>25959,3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16680,5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+mn-lt"/>
                        </a:rPr>
                        <a:t>64,26</a:t>
                      </a:r>
                      <a:endParaRPr lang="ru-RU" sz="1600" b="1" dirty="0"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Дотации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16856,0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15013,6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89,06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9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Субсидии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7042,4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1263,2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17,94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Субвенции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260,9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403,7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154,73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6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968" marR="89968" marT="46786" marB="46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1800,0</a:t>
                      </a:r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80808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80808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132" y="246502"/>
            <a:ext cx="84666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Первоочередные, социально-значимые статьи расходов бюджета Новомальтинского сельского поселения Усольского муниципального района Иркутской области, подлежащие финансированию в полном объеме </a:t>
            </a:r>
            <a:endParaRPr lang="ru-RU" sz="26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91034"/>
              </p:ext>
            </p:extLst>
          </p:nvPr>
        </p:nvGraphicFramePr>
        <p:xfrm>
          <a:off x="626533" y="2184400"/>
          <a:ext cx="8153400" cy="458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7" y="3479799"/>
            <a:ext cx="1803401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ltGray">
          <a:xfrm rot="21326237">
            <a:off x="-14259" y="5822228"/>
            <a:ext cx="8955809" cy="936625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659563" y="5734050"/>
            <a:ext cx="1368425" cy="476250"/>
          </a:xfrm>
          <a:prstGeom prst="can">
            <a:avLst>
              <a:gd name="adj" fmla="val 21434"/>
            </a:avLst>
          </a:pr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851275" y="5805488"/>
            <a:ext cx="1366838" cy="404812"/>
          </a:xfrm>
          <a:prstGeom prst="can">
            <a:avLst>
              <a:gd name="adj" fmla="val 21434"/>
            </a:avLst>
          </a:pr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1104900" y="5791200"/>
            <a:ext cx="1439862" cy="433387"/>
          </a:xfrm>
          <a:prstGeom prst="can">
            <a:avLst>
              <a:gd name="adj" fmla="val 21667"/>
            </a:avLst>
          </a:pr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gray">
          <a:xfrm>
            <a:off x="1261268" y="2181226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  <a:endParaRPr lang="ru-RU" sz="1600" dirty="0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gray">
          <a:xfrm>
            <a:off x="3871118" y="2183259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/>
              <a:t>2024 </a:t>
            </a:r>
            <a:r>
              <a:rPr lang="ru-RU" sz="1600" b="1" dirty="0"/>
              <a:t>год</a:t>
            </a:r>
            <a:endParaRPr lang="ru-RU" sz="1600" dirty="0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851275" y="3029527"/>
            <a:ext cx="1366838" cy="3028373"/>
          </a:xfrm>
          <a:prstGeom prst="can">
            <a:avLst>
              <a:gd name="adj" fmla="val 27996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</a:rPr>
              <a:t>17543,05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661151" y="2779517"/>
            <a:ext cx="1366837" cy="3270735"/>
          </a:xfrm>
          <a:prstGeom prst="can">
            <a:avLst>
              <a:gd name="adj" fmla="val 2755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80808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18002,38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1111251" y="2517776"/>
            <a:ext cx="1439862" cy="3575050"/>
          </a:xfrm>
          <a:prstGeom prst="can">
            <a:avLst>
              <a:gd name="adj" fmla="val 27996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</a:rPr>
              <a:t>20762,88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gray">
          <a:xfrm>
            <a:off x="6659563" y="2186066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/>
              <a:t>2025 </a:t>
            </a:r>
            <a:r>
              <a:rPr lang="ru-RU" sz="1600" b="1" dirty="0"/>
              <a:t>год</a:t>
            </a:r>
            <a:endParaRPr lang="ru-RU" sz="1600" dirty="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3779838" y="1268413"/>
            <a:ext cx="1873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2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том числе условно </a:t>
            </a:r>
          </a:p>
          <a:p>
            <a:r>
              <a:rPr lang="ru-RU" sz="12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утвержденные расходы </a:t>
            </a:r>
          </a:p>
          <a:p>
            <a:r>
              <a:rPr lang="ru-RU" sz="12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427,0 тыс.руб</a:t>
            </a:r>
            <a:r>
              <a:rPr lang="ru-RU" sz="12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ru-RU" sz="1200" dirty="0">
                <a:solidFill>
                  <a:srgbClr val="080808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588125" y="1268413"/>
            <a:ext cx="187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том числе условно</a:t>
            </a:r>
          </a:p>
          <a:p>
            <a:r>
              <a:rPr lang="ru-RU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утвержденные расходы </a:t>
            </a:r>
          </a:p>
          <a:p>
            <a:r>
              <a:rPr lang="ru-RU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874,0 тыс.руб</a:t>
            </a:r>
            <a:r>
              <a:rPr lang="ru-RU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7907" name="AutoShape 12"/>
          <p:cNvSpPr>
            <a:spLocks noChangeArrowheads="1"/>
          </p:cNvSpPr>
          <p:nvPr/>
        </p:nvSpPr>
        <p:spPr bwMode="auto">
          <a:xfrm>
            <a:off x="2771775" y="2924175"/>
            <a:ext cx="914400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-3219,83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7908" name="AutoShape 13"/>
          <p:cNvSpPr>
            <a:spLocks noChangeArrowheads="1"/>
          </p:cNvSpPr>
          <p:nvPr/>
        </p:nvSpPr>
        <p:spPr bwMode="auto">
          <a:xfrm>
            <a:off x="5580063" y="2924175"/>
            <a:ext cx="914400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+459,33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187" name="Oval 15"/>
          <p:cNvSpPr>
            <a:spLocks noChangeArrowheads="1"/>
          </p:cNvSpPr>
          <p:nvPr/>
        </p:nvSpPr>
        <p:spPr bwMode="auto">
          <a:xfrm>
            <a:off x="2771775" y="3789363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-15,5%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88" name="Oval 16"/>
          <p:cNvSpPr>
            <a:spLocks noChangeArrowheads="1"/>
          </p:cNvSpPr>
          <p:nvPr/>
        </p:nvSpPr>
        <p:spPr bwMode="auto">
          <a:xfrm>
            <a:off x="5578475" y="3789363"/>
            <a:ext cx="677863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+2,62%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37" y="207962"/>
            <a:ext cx="7815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Расходы на 2023 год и на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val="125278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022_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презентация2022_6</Template>
  <TotalTime>7903</TotalTime>
  <Words>1092</Words>
  <Application>Microsoft Office PowerPoint</Application>
  <PresentationFormat>Экран (4:3)</PresentationFormat>
  <Paragraphs>370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презентация2022_6</vt:lpstr>
      <vt:lpstr>  Бюджет для граждан  к решению думы Новомальтинского сельского поселения Усольского муниципального района Иркутской области  на 2023 год и на плановый период 2024 и 2025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налоговых и неналоговых доходов за 2022 год и 2023 год</vt:lpstr>
      <vt:lpstr>Сравнительный анализ безвозмездных поступлений за 2022 год и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муниципального района Усольского районного муниципального образования на 2018 год и на плановый период 2019 и 2020 годов</dc:title>
  <dc:creator>COMP13</dc:creator>
  <cp:lastModifiedBy>polzovatel</cp:lastModifiedBy>
  <cp:revision>648</cp:revision>
  <cp:lastPrinted>2022-11-22T08:34:36Z</cp:lastPrinted>
  <dcterms:created xsi:type="dcterms:W3CDTF">2017-12-05T02:28:29Z</dcterms:created>
  <dcterms:modified xsi:type="dcterms:W3CDTF">2023-01-23T00:52:29Z</dcterms:modified>
</cp:coreProperties>
</file>