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  <p:sldMasterId id="2147483687" r:id="rId4"/>
    <p:sldMasterId id="2147483700" r:id="rId5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x="12192000" cy="685800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404" autoAdjust="0"/>
  </p:normalViewPr>
  <p:slideViewPr>
    <p:cSldViewPr snapToGrid="0">
      <p:cViewPr varScale="1">
        <p:scale>
          <a:sx n="87" d="100"/>
          <a:sy n="87" d="100"/>
        </p:scale>
        <p:origin x="-624" y="-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266760" y="2867040"/>
            <a:ext cx="7268760" cy="911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266760" y="3029400"/>
            <a:ext cx="7268760" cy="587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266760" y="3029400"/>
            <a:ext cx="3547080" cy="587160"/>
          </a:xfrm>
          <a:prstGeom prst="rect">
            <a:avLst/>
          </a:prstGeom>
        </p:spPr>
        <p:txBody>
          <a:bodyPr lIns="0" tIns="0" rIns="0" bIns="0">
            <a:normAutofit fontScale="47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3991680" y="3029400"/>
            <a:ext cx="3547080" cy="587160"/>
          </a:xfrm>
          <a:prstGeom prst="rect">
            <a:avLst/>
          </a:prstGeom>
        </p:spPr>
        <p:txBody>
          <a:bodyPr lIns="0" tIns="0" rIns="0" bIns="0">
            <a:normAutofit fontScale="47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266760" y="3029400"/>
            <a:ext cx="3547080" cy="27972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3991680" y="3029400"/>
            <a:ext cx="3547080" cy="587160"/>
          </a:xfrm>
          <a:prstGeom prst="rect">
            <a:avLst/>
          </a:prstGeom>
        </p:spPr>
        <p:txBody>
          <a:bodyPr lIns="0" tIns="0" rIns="0" bIns="0">
            <a:normAutofit fontScale="47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266760" y="3336120"/>
            <a:ext cx="3547080" cy="27972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266760" y="3029400"/>
            <a:ext cx="3547080" cy="587160"/>
          </a:xfrm>
          <a:prstGeom prst="rect">
            <a:avLst/>
          </a:prstGeom>
        </p:spPr>
        <p:txBody>
          <a:bodyPr lIns="0" tIns="0" rIns="0" bIns="0">
            <a:normAutofit fontScale="47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3991680" y="3029400"/>
            <a:ext cx="3547080" cy="27972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3991680" y="3336120"/>
            <a:ext cx="3547080" cy="27972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266760" y="3029400"/>
            <a:ext cx="3547080" cy="27972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3991680" y="3029400"/>
            <a:ext cx="3547080" cy="27972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266760" y="3336120"/>
            <a:ext cx="7268760" cy="279720"/>
          </a:xfrm>
          <a:prstGeom prst="rect">
            <a:avLst/>
          </a:prstGeom>
        </p:spPr>
        <p:txBody>
          <a:bodyPr lIns="0" tIns="0" rIns="0" bIns="0">
            <a:normAutofit fontScale="81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266760" y="3029400"/>
            <a:ext cx="7268760" cy="279720"/>
          </a:xfrm>
          <a:prstGeom prst="rect">
            <a:avLst/>
          </a:prstGeom>
        </p:spPr>
        <p:txBody>
          <a:bodyPr lIns="0" tIns="0" rIns="0" bIns="0">
            <a:normAutofit fontScale="81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266760" y="3336120"/>
            <a:ext cx="7268760" cy="279720"/>
          </a:xfrm>
          <a:prstGeom prst="rect">
            <a:avLst/>
          </a:prstGeom>
        </p:spPr>
        <p:txBody>
          <a:bodyPr lIns="0" tIns="0" rIns="0" bIns="0">
            <a:normAutofit fontScale="81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266760" y="3029400"/>
            <a:ext cx="3547080" cy="27972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3991680" y="3029400"/>
            <a:ext cx="3547080" cy="27972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266760" y="3336120"/>
            <a:ext cx="3547080" cy="27972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3991680" y="3336120"/>
            <a:ext cx="3547080" cy="27972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266760" y="3029400"/>
            <a:ext cx="2340360" cy="279720"/>
          </a:xfrm>
          <a:prstGeom prst="rect">
            <a:avLst/>
          </a:prstGeom>
        </p:spPr>
        <p:txBody>
          <a:bodyPr lIns="0" tIns="0" rIns="0" bIns="0">
            <a:normAutofit fontScale="7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2724480" y="3029400"/>
            <a:ext cx="2340360" cy="279720"/>
          </a:xfrm>
          <a:prstGeom prst="rect">
            <a:avLst/>
          </a:prstGeom>
        </p:spPr>
        <p:txBody>
          <a:bodyPr lIns="0" tIns="0" rIns="0" bIns="0">
            <a:normAutofit fontScale="7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5182200" y="3029400"/>
            <a:ext cx="2340360" cy="279720"/>
          </a:xfrm>
          <a:prstGeom prst="rect">
            <a:avLst/>
          </a:prstGeom>
        </p:spPr>
        <p:txBody>
          <a:bodyPr lIns="0" tIns="0" rIns="0" bIns="0">
            <a:normAutofit fontScale="7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266760" y="3336120"/>
            <a:ext cx="2340360" cy="279720"/>
          </a:xfrm>
          <a:prstGeom prst="rect">
            <a:avLst/>
          </a:prstGeom>
        </p:spPr>
        <p:txBody>
          <a:bodyPr lIns="0" tIns="0" rIns="0" bIns="0">
            <a:normAutofit fontScale="7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2724480" y="3336120"/>
            <a:ext cx="2340360" cy="279720"/>
          </a:xfrm>
          <a:prstGeom prst="rect">
            <a:avLst/>
          </a:prstGeom>
        </p:spPr>
        <p:txBody>
          <a:bodyPr lIns="0" tIns="0" rIns="0" bIns="0">
            <a:normAutofit fontScale="7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5182200" y="3336120"/>
            <a:ext cx="2340360" cy="279720"/>
          </a:xfrm>
          <a:prstGeom prst="rect">
            <a:avLst/>
          </a:prstGeom>
        </p:spPr>
        <p:txBody>
          <a:bodyPr lIns="0" tIns="0" rIns="0" bIns="0">
            <a:normAutofit fontScale="7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subTitle"/>
          </p:nvPr>
        </p:nvSpPr>
        <p:spPr>
          <a:xfrm>
            <a:off x="266760" y="2867040"/>
            <a:ext cx="7268760" cy="911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266760" y="3029400"/>
            <a:ext cx="7268760" cy="587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266760" y="3029400"/>
            <a:ext cx="3547080" cy="587160"/>
          </a:xfrm>
          <a:prstGeom prst="rect">
            <a:avLst/>
          </a:prstGeom>
        </p:spPr>
        <p:txBody>
          <a:bodyPr lIns="0" tIns="0" rIns="0" bIns="0">
            <a:normAutofit fontScale="47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3991680" y="3029400"/>
            <a:ext cx="3547080" cy="587160"/>
          </a:xfrm>
          <a:prstGeom prst="rect">
            <a:avLst/>
          </a:prstGeom>
        </p:spPr>
        <p:txBody>
          <a:bodyPr lIns="0" tIns="0" rIns="0" bIns="0">
            <a:normAutofit fontScale="47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 type="body"/>
          </p:nvPr>
        </p:nvSpPr>
        <p:spPr>
          <a:xfrm>
            <a:off x="266760" y="3029400"/>
            <a:ext cx="3547080" cy="27972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6" name="PlaceHolder 3"/>
          <p:cNvSpPr>
            <a:spLocks noGrp="1"/>
          </p:cNvSpPr>
          <p:nvPr>
            <p:ph type="body"/>
          </p:nvPr>
        </p:nvSpPr>
        <p:spPr>
          <a:xfrm>
            <a:off x="3991680" y="3029400"/>
            <a:ext cx="3547080" cy="587160"/>
          </a:xfrm>
          <a:prstGeom prst="rect">
            <a:avLst/>
          </a:prstGeom>
        </p:spPr>
        <p:txBody>
          <a:bodyPr lIns="0" tIns="0" rIns="0" bIns="0">
            <a:normAutofit fontScale="47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7" name="PlaceHolder 4"/>
          <p:cNvSpPr>
            <a:spLocks noGrp="1"/>
          </p:cNvSpPr>
          <p:nvPr>
            <p:ph type="body"/>
          </p:nvPr>
        </p:nvSpPr>
        <p:spPr>
          <a:xfrm>
            <a:off x="266760" y="3336120"/>
            <a:ext cx="3547080" cy="27972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 type="body"/>
          </p:nvPr>
        </p:nvSpPr>
        <p:spPr>
          <a:xfrm>
            <a:off x="266760" y="3029400"/>
            <a:ext cx="3547080" cy="587160"/>
          </a:xfrm>
          <a:prstGeom prst="rect">
            <a:avLst/>
          </a:prstGeom>
        </p:spPr>
        <p:txBody>
          <a:bodyPr lIns="0" tIns="0" rIns="0" bIns="0">
            <a:normAutofit fontScale="47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0" name="PlaceHolder 3"/>
          <p:cNvSpPr>
            <a:spLocks noGrp="1"/>
          </p:cNvSpPr>
          <p:nvPr>
            <p:ph type="body"/>
          </p:nvPr>
        </p:nvSpPr>
        <p:spPr>
          <a:xfrm>
            <a:off x="3991680" y="3029400"/>
            <a:ext cx="3547080" cy="27972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1" name="PlaceHolder 4"/>
          <p:cNvSpPr>
            <a:spLocks noGrp="1"/>
          </p:cNvSpPr>
          <p:nvPr>
            <p:ph type="body"/>
          </p:nvPr>
        </p:nvSpPr>
        <p:spPr>
          <a:xfrm>
            <a:off x="3991680" y="3336120"/>
            <a:ext cx="3547080" cy="27972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266760" y="3029400"/>
            <a:ext cx="3547080" cy="27972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3991680" y="3029400"/>
            <a:ext cx="3547080" cy="27972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 type="body"/>
          </p:nvPr>
        </p:nvSpPr>
        <p:spPr>
          <a:xfrm>
            <a:off x="266760" y="3336120"/>
            <a:ext cx="7268760" cy="279720"/>
          </a:xfrm>
          <a:prstGeom prst="rect">
            <a:avLst/>
          </a:prstGeom>
        </p:spPr>
        <p:txBody>
          <a:bodyPr lIns="0" tIns="0" rIns="0" bIns="0">
            <a:normAutofit fontScale="81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 type="body"/>
          </p:nvPr>
        </p:nvSpPr>
        <p:spPr>
          <a:xfrm>
            <a:off x="266760" y="3029400"/>
            <a:ext cx="7268760" cy="279720"/>
          </a:xfrm>
          <a:prstGeom prst="rect">
            <a:avLst/>
          </a:prstGeom>
        </p:spPr>
        <p:txBody>
          <a:bodyPr lIns="0" tIns="0" rIns="0" bIns="0">
            <a:normAutofit fontScale="81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body"/>
          </p:nvPr>
        </p:nvSpPr>
        <p:spPr>
          <a:xfrm>
            <a:off x="266760" y="3336120"/>
            <a:ext cx="7268760" cy="279720"/>
          </a:xfrm>
          <a:prstGeom prst="rect">
            <a:avLst/>
          </a:prstGeom>
        </p:spPr>
        <p:txBody>
          <a:bodyPr lIns="0" tIns="0" rIns="0" bIns="0">
            <a:normAutofit fontScale="81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266760" y="3029400"/>
            <a:ext cx="3547080" cy="27972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3991680" y="3029400"/>
            <a:ext cx="3547080" cy="27972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266760" y="3336120"/>
            <a:ext cx="3547080" cy="27972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 type="body"/>
          </p:nvPr>
        </p:nvSpPr>
        <p:spPr>
          <a:xfrm>
            <a:off x="3991680" y="3336120"/>
            <a:ext cx="3547080" cy="27972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5" name="PlaceHolder 2"/>
          <p:cNvSpPr>
            <a:spLocks noGrp="1"/>
          </p:cNvSpPr>
          <p:nvPr>
            <p:ph type="body"/>
          </p:nvPr>
        </p:nvSpPr>
        <p:spPr>
          <a:xfrm>
            <a:off x="266760" y="3029400"/>
            <a:ext cx="2340360" cy="279720"/>
          </a:xfrm>
          <a:prstGeom prst="rect">
            <a:avLst/>
          </a:prstGeom>
        </p:spPr>
        <p:txBody>
          <a:bodyPr lIns="0" tIns="0" rIns="0" bIns="0">
            <a:normAutofit fontScale="7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6" name="PlaceHolder 3"/>
          <p:cNvSpPr>
            <a:spLocks noGrp="1"/>
          </p:cNvSpPr>
          <p:nvPr>
            <p:ph type="body"/>
          </p:nvPr>
        </p:nvSpPr>
        <p:spPr>
          <a:xfrm>
            <a:off x="2724480" y="3029400"/>
            <a:ext cx="2340360" cy="279720"/>
          </a:xfrm>
          <a:prstGeom prst="rect">
            <a:avLst/>
          </a:prstGeom>
        </p:spPr>
        <p:txBody>
          <a:bodyPr lIns="0" tIns="0" rIns="0" bIns="0">
            <a:normAutofit fontScale="7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7" name="PlaceHolder 4"/>
          <p:cNvSpPr>
            <a:spLocks noGrp="1"/>
          </p:cNvSpPr>
          <p:nvPr>
            <p:ph type="body"/>
          </p:nvPr>
        </p:nvSpPr>
        <p:spPr>
          <a:xfrm>
            <a:off x="5182200" y="3029400"/>
            <a:ext cx="2340360" cy="279720"/>
          </a:xfrm>
          <a:prstGeom prst="rect">
            <a:avLst/>
          </a:prstGeom>
        </p:spPr>
        <p:txBody>
          <a:bodyPr lIns="0" tIns="0" rIns="0" bIns="0">
            <a:normAutofit fontScale="7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8" name="PlaceHolder 5"/>
          <p:cNvSpPr>
            <a:spLocks noGrp="1"/>
          </p:cNvSpPr>
          <p:nvPr>
            <p:ph type="body"/>
          </p:nvPr>
        </p:nvSpPr>
        <p:spPr>
          <a:xfrm>
            <a:off x="266760" y="3336120"/>
            <a:ext cx="2340360" cy="279720"/>
          </a:xfrm>
          <a:prstGeom prst="rect">
            <a:avLst/>
          </a:prstGeom>
        </p:spPr>
        <p:txBody>
          <a:bodyPr lIns="0" tIns="0" rIns="0" bIns="0">
            <a:normAutofit fontScale="7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9" name="PlaceHolder 6"/>
          <p:cNvSpPr>
            <a:spLocks noGrp="1"/>
          </p:cNvSpPr>
          <p:nvPr>
            <p:ph type="body"/>
          </p:nvPr>
        </p:nvSpPr>
        <p:spPr>
          <a:xfrm>
            <a:off x="2724480" y="3336120"/>
            <a:ext cx="2340360" cy="279720"/>
          </a:xfrm>
          <a:prstGeom prst="rect">
            <a:avLst/>
          </a:prstGeom>
        </p:spPr>
        <p:txBody>
          <a:bodyPr lIns="0" tIns="0" rIns="0" bIns="0">
            <a:normAutofit fontScale="7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" name="PlaceHolder 7"/>
          <p:cNvSpPr>
            <a:spLocks noGrp="1"/>
          </p:cNvSpPr>
          <p:nvPr>
            <p:ph type="body"/>
          </p:nvPr>
        </p:nvSpPr>
        <p:spPr>
          <a:xfrm>
            <a:off x="5182200" y="3336120"/>
            <a:ext cx="2340360" cy="279720"/>
          </a:xfrm>
          <a:prstGeom prst="rect">
            <a:avLst/>
          </a:prstGeom>
        </p:spPr>
        <p:txBody>
          <a:bodyPr lIns="0" tIns="0" rIns="0" bIns="0">
            <a:normAutofit fontScale="7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subTitle"/>
          </p:nvPr>
        </p:nvSpPr>
        <p:spPr>
          <a:xfrm>
            <a:off x="266760" y="2867040"/>
            <a:ext cx="7268760" cy="911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266760" y="3029400"/>
            <a:ext cx="7268760" cy="587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 type="body"/>
          </p:nvPr>
        </p:nvSpPr>
        <p:spPr>
          <a:xfrm>
            <a:off x="266760" y="3029400"/>
            <a:ext cx="3547080" cy="587160"/>
          </a:xfrm>
          <a:prstGeom prst="rect">
            <a:avLst/>
          </a:prstGeom>
        </p:spPr>
        <p:txBody>
          <a:bodyPr lIns="0" tIns="0" rIns="0" bIns="0">
            <a:normAutofit fontScale="47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1" name="PlaceHolder 3"/>
          <p:cNvSpPr>
            <a:spLocks noGrp="1"/>
          </p:cNvSpPr>
          <p:nvPr>
            <p:ph type="body"/>
          </p:nvPr>
        </p:nvSpPr>
        <p:spPr>
          <a:xfrm>
            <a:off x="3991680" y="3029400"/>
            <a:ext cx="3547080" cy="587160"/>
          </a:xfrm>
          <a:prstGeom prst="rect">
            <a:avLst/>
          </a:prstGeom>
        </p:spPr>
        <p:txBody>
          <a:bodyPr lIns="0" tIns="0" rIns="0" bIns="0">
            <a:normAutofit fontScale="47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5" name="PlaceHolder 2"/>
          <p:cNvSpPr>
            <a:spLocks noGrp="1"/>
          </p:cNvSpPr>
          <p:nvPr>
            <p:ph type="body"/>
          </p:nvPr>
        </p:nvSpPr>
        <p:spPr>
          <a:xfrm>
            <a:off x="266760" y="3029400"/>
            <a:ext cx="3547080" cy="27972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6" name="PlaceHolder 3"/>
          <p:cNvSpPr>
            <a:spLocks noGrp="1"/>
          </p:cNvSpPr>
          <p:nvPr>
            <p:ph type="body"/>
          </p:nvPr>
        </p:nvSpPr>
        <p:spPr>
          <a:xfrm>
            <a:off x="3991680" y="3029400"/>
            <a:ext cx="3547080" cy="587160"/>
          </a:xfrm>
          <a:prstGeom prst="rect">
            <a:avLst/>
          </a:prstGeom>
        </p:spPr>
        <p:txBody>
          <a:bodyPr lIns="0" tIns="0" rIns="0" bIns="0">
            <a:normAutofit fontScale="47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7" name="PlaceHolder 4"/>
          <p:cNvSpPr>
            <a:spLocks noGrp="1"/>
          </p:cNvSpPr>
          <p:nvPr>
            <p:ph type="body"/>
          </p:nvPr>
        </p:nvSpPr>
        <p:spPr>
          <a:xfrm>
            <a:off x="266760" y="3336120"/>
            <a:ext cx="3547080" cy="27972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9" name="PlaceHolder 2"/>
          <p:cNvSpPr>
            <a:spLocks noGrp="1"/>
          </p:cNvSpPr>
          <p:nvPr>
            <p:ph type="body"/>
          </p:nvPr>
        </p:nvSpPr>
        <p:spPr>
          <a:xfrm>
            <a:off x="266760" y="3029400"/>
            <a:ext cx="3547080" cy="587160"/>
          </a:xfrm>
          <a:prstGeom prst="rect">
            <a:avLst/>
          </a:prstGeom>
        </p:spPr>
        <p:txBody>
          <a:bodyPr lIns="0" tIns="0" rIns="0" bIns="0">
            <a:normAutofit fontScale="47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0" name="PlaceHolder 3"/>
          <p:cNvSpPr>
            <a:spLocks noGrp="1"/>
          </p:cNvSpPr>
          <p:nvPr>
            <p:ph type="body"/>
          </p:nvPr>
        </p:nvSpPr>
        <p:spPr>
          <a:xfrm>
            <a:off x="3991680" y="3029400"/>
            <a:ext cx="3547080" cy="27972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1" name="PlaceHolder 4"/>
          <p:cNvSpPr>
            <a:spLocks noGrp="1"/>
          </p:cNvSpPr>
          <p:nvPr>
            <p:ph type="body"/>
          </p:nvPr>
        </p:nvSpPr>
        <p:spPr>
          <a:xfrm>
            <a:off x="3991680" y="3336120"/>
            <a:ext cx="3547080" cy="27972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 type="body"/>
          </p:nvPr>
        </p:nvSpPr>
        <p:spPr>
          <a:xfrm>
            <a:off x="266760" y="3029400"/>
            <a:ext cx="3547080" cy="27972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" name="PlaceHolder 3"/>
          <p:cNvSpPr>
            <a:spLocks noGrp="1"/>
          </p:cNvSpPr>
          <p:nvPr>
            <p:ph type="body"/>
          </p:nvPr>
        </p:nvSpPr>
        <p:spPr>
          <a:xfrm>
            <a:off x="3991680" y="3029400"/>
            <a:ext cx="3547080" cy="27972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5" name="PlaceHolder 4"/>
          <p:cNvSpPr>
            <a:spLocks noGrp="1"/>
          </p:cNvSpPr>
          <p:nvPr>
            <p:ph type="body"/>
          </p:nvPr>
        </p:nvSpPr>
        <p:spPr>
          <a:xfrm>
            <a:off x="266760" y="3336120"/>
            <a:ext cx="7268760" cy="279720"/>
          </a:xfrm>
          <a:prstGeom prst="rect">
            <a:avLst/>
          </a:prstGeom>
        </p:spPr>
        <p:txBody>
          <a:bodyPr lIns="0" tIns="0" rIns="0" bIns="0">
            <a:normAutofit fontScale="81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7" name="PlaceHolder 2"/>
          <p:cNvSpPr>
            <a:spLocks noGrp="1"/>
          </p:cNvSpPr>
          <p:nvPr>
            <p:ph type="body"/>
          </p:nvPr>
        </p:nvSpPr>
        <p:spPr>
          <a:xfrm>
            <a:off x="266760" y="3029400"/>
            <a:ext cx="7268760" cy="279720"/>
          </a:xfrm>
          <a:prstGeom prst="rect">
            <a:avLst/>
          </a:prstGeom>
        </p:spPr>
        <p:txBody>
          <a:bodyPr lIns="0" tIns="0" rIns="0" bIns="0">
            <a:normAutofit fontScale="81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8" name="PlaceHolder 3"/>
          <p:cNvSpPr>
            <a:spLocks noGrp="1"/>
          </p:cNvSpPr>
          <p:nvPr>
            <p:ph type="body"/>
          </p:nvPr>
        </p:nvSpPr>
        <p:spPr>
          <a:xfrm>
            <a:off x="266760" y="3336120"/>
            <a:ext cx="7268760" cy="279720"/>
          </a:xfrm>
          <a:prstGeom prst="rect">
            <a:avLst/>
          </a:prstGeom>
        </p:spPr>
        <p:txBody>
          <a:bodyPr lIns="0" tIns="0" rIns="0" bIns="0">
            <a:normAutofit fontScale="81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0" name="PlaceHolder 2"/>
          <p:cNvSpPr>
            <a:spLocks noGrp="1"/>
          </p:cNvSpPr>
          <p:nvPr>
            <p:ph type="body"/>
          </p:nvPr>
        </p:nvSpPr>
        <p:spPr>
          <a:xfrm>
            <a:off x="266760" y="3029400"/>
            <a:ext cx="3547080" cy="27972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1" name="PlaceHolder 3"/>
          <p:cNvSpPr>
            <a:spLocks noGrp="1"/>
          </p:cNvSpPr>
          <p:nvPr>
            <p:ph type="body"/>
          </p:nvPr>
        </p:nvSpPr>
        <p:spPr>
          <a:xfrm>
            <a:off x="3991680" y="3029400"/>
            <a:ext cx="3547080" cy="27972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2" name="PlaceHolder 4"/>
          <p:cNvSpPr>
            <a:spLocks noGrp="1"/>
          </p:cNvSpPr>
          <p:nvPr>
            <p:ph type="body"/>
          </p:nvPr>
        </p:nvSpPr>
        <p:spPr>
          <a:xfrm>
            <a:off x="266760" y="3336120"/>
            <a:ext cx="3547080" cy="27972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3" name="PlaceHolder 5"/>
          <p:cNvSpPr>
            <a:spLocks noGrp="1"/>
          </p:cNvSpPr>
          <p:nvPr>
            <p:ph type="body"/>
          </p:nvPr>
        </p:nvSpPr>
        <p:spPr>
          <a:xfrm>
            <a:off x="3991680" y="3336120"/>
            <a:ext cx="3547080" cy="27972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5" name="PlaceHolder 2"/>
          <p:cNvSpPr>
            <a:spLocks noGrp="1"/>
          </p:cNvSpPr>
          <p:nvPr>
            <p:ph type="body"/>
          </p:nvPr>
        </p:nvSpPr>
        <p:spPr>
          <a:xfrm>
            <a:off x="266760" y="3029400"/>
            <a:ext cx="2340360" cy="279720"/>
          </a:xfrm>
          <a:prstGeom prst="rect">
            <a:avLst/>
          </a:prstGeom>
        </p:spPr>
        <p:txBody>
          <a:bodyPr lIns="0" tIns="0" rIns="0" bIns="0">
            <a:normAutofit fontScale="7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6" name="PlaceHolder 3"/>
          <p:cNvSpPr>
            <a:spLocks noGrp="1"/>
          </p:cNvSpPr>
          <p:nvPr>
            <p:ph type="body"/>
          </p:nvPr>
        </p:nvSpPr>
        <p:spPr>
          <a:xfrm>
            <a:off x="2724480" y="3029400"/>
            <a:ext cx="2340360" cy="279720"/>
          </a:xfrm>
          <a:prstGeom prst="rect">
            <a:avLst/>
          </a:prstGeom>
        </p:spPr>
        <p:txBody>
          <a:bodyPr lIns="0" tIns="0" rIns="0" bIns="0">
            <a:normAutofit fontScale="7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7" name="PlaceHolder 4"/>
          <p:cNvSpPr>
            <a:spLocks noGrp="1"/>
          </p:cNvSpPr>
          <p:nvPr>
            <p:ph type="body"/>
          </p:nvPr>
        </p:nvSpPr>
        <p:spPr>
          <a:xfrm>
            <a:off x="5182200" y="3029400"/>
            <a:ext cx="2340360" cy="279720"/>
          </a:xfrm>
          <a:prstGeom prst="rect">
            <a:avLst/>
          </a:prstGeom>
        </p:spPr>
        <p:txBody>
          <a:bodyPr lIns="0" tIns="0" rIns="0" bIns="0">
            <a:normAutofit fontScale="7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8" name="PlaceHolder 5"/>
          <p:cNvSpPr>
            <a:spLocks noGrp="1"/>
          </p:cNvSpPr>
          <p:nvPr>
            <p:ph type="body"/>
          </p:nvPr>
        </p:nvSpPr>
        <p:spPr>
          <a:xfrm>
            <a:off x="266760" y="3336120"/>
            <a:ext cx="2340360" cy="279720"/>
          </a:xfrm>
          <a:prstGeom prst="rect">
            <a:avLst/>
          </a:prstGeom>
        </p:spPr>
        <p:txBody>
          <a:bodyPr lIns="0" tIns="0" rIns="0" bIns="0">
            <a:normAutofit fontScale="7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9" name="PlaceHolder 6"/>
          <p:cNvSpPr>
            <a:spLocks noGrp="1"/>
          </p:cNvSpPr>
          <p:nvPr>
            <p:ph type="body"/>
          </p:nvPr>
        </p:nvSpPr>
        <p:spPr>
          <a:xfrm>
            <a:off x="2724480" y="3336120"/>
            <a:ext cx="2340360" cy="279720"/>
          </a:xfrm>
          <a:prstGeom prst="rect">
            <a:avLst/>
          </a:prstGeom>
        </p:spPr>
        <p:txBody>
          <a:bodyPr lIns="0" tIns="0" rIns="0" bIns="0">
            <a:normAutofit fontScale="7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0" name="PlaceHolder 7"/>
          <p:cNvSpPr>
            <a:spLocks noGrp="1"/>
          </p:cNvSpPr>
          <p:nvPr>
            <p:ph type="body"/>
          </p:nvPr>
        </p:nvSpPr>
        <p:spPr>
          <a:xfrm>
            <a:off x="5182200" y="3336120"/>
            <a:ext cx="2340360" cy="279720"/>
          </a:xfrm>
          <a:prstGeom prst="rect">
            <a:avLst/>
          </a:prstGeom>
        </p:spPr>
        <p:txBody>
          <a:bodyPr lIns="0" tIns="0" rIns="0" bIns="0">
            <a:normAutofit fontScale="7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6" name="PlaceHolder 2"/>
          <p:cNvSpPr>
            <a:spLocks noGrp="1"/>
          </p:cNvSpPr>
          <p:nvPr>
            <p:ph type="subTitle"/>
          </p:nvPr>
        </p:nvSpPr>
        <p:spPr>
          <a:xfrm>
            <a:off x="266760" y="2867040"/>
            <a:ext cx="7268760" cy="911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8" name="PlaceHolder 2"/>
          <p:cNvSpPr>
            <a:spLocks noGrp="1"/>
          </p:cNvSpPr>
          <p:nvPr>
            <p:ph type="body"/>
          </p:nvPr>
        </p:nvSpPr>
        <p:spPr>
          <a:xfrm>
            <a:off x="266760" y="3029400"/>
            <a:ext cx="7268760" cy="587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0" name="PlaceHolder 2"/>
          <p:cNvSpPr>
            <a:spLocks noGrp="1"/>
          </p:cNvSpPr>
          <p:nvPr>
            <p:ph type="body"/>
          </p:nvPr>
        </p:nvSpPr>
        <p:spPr>
          <a:xfrm>
            <a:off x="266760" y="3029400"/>
            <a:ext cx="3547080" cy="587160"/>
          </a:xfrm>
          <a:prstGeom prst="rect">
            <a:avLst/>
          </a:prstGeom>
        </p:spPr>
        <p:txBody>
          <a:bodyPr lIns="0" tIns="0" rIns="0" bIns="0">
            <a:normAutofit fontScale="47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1" name="PlaceHolder 3"/>
          <p:cNvSpPr>
            <a:spLocks noGrp="1"/>
          </p:cNvSpPr>
          <p:nvPr>
            <p:ph type="body"/>
          </p:nvPr>
        </p:nvSpPr>
        <p:spPr>
          <a:xfrm>
            <a:off x="3991680" y="3029400"/>
            <a:ext cx="3547080" cy="587160"/>
          </a:xfrm>
          <a:prstGeom prst="rect">
            <a:avLst/>
          </a:prstGeom>
        </p:spPr>
        <p:txBody>
          <a:bodyPr lIns="0" tIns="0" rIns="0" bIns="0">
            <a:normAutofit fontScale="47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5" name="PlaceHolder 2"/>
          <p:cNvSpPr>
            <a:spLocks noGrp="1"/>
          </p:cNvSpPr>
          <p:nvPr>
            <p:ph type="body"/>
          </p:nvPr>
        </p:nvSpPr>
        <p:spPr>
          <a:xfrm>
            <a:off x="266760" y="3029400"/>
            <a:ext cx="3547080" cy="27972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6" name="PlaceHolder 3"/>
          <p:cNvSpPr>
            <a:spLocks noGrp="1"/>
          </p:cNvSpPr>
          <p:nvPr>
            <p:ph type="body"/>
          </p:nvPr>
        </p:nvSpPr>
        <p:spPr>
          <a:xfrm>
            <a:off x="3991680" y="3029400"/>
            <a:ext cx="3547080" cy="587160"/>
          </a:xfrm>
          <a:prstGeom prst="rect">
            <a:avLst/>
          </a:prstGeom>
        </p:spPr>
        <p:txBody>
          <a:bodyPr lIns="0" tIns="0" rIns="0" bIns="0">
            <a:normAutofit fontScale="47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7" name="PlaceHolder 4"/>
          <p:cNvSpPr>
            <a:spLocks noGrp="1"/>
          </p:cNvSpPr>
          <p:nvPr>
            <p:ph type="body"/>
          </p:nvPr>
        </p:nvSpPr>
        <p:spPr>
          <a:xfrm>
            <a:off x="266760" y="3336120"/>
            <a:ext cx="3547080" cy="27972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9" name="PlaceHolder 2"/>
          <p:cNvSpPr>
            <a:spLocks noGrp="1"/>
          </p:cNvSpPr>
          <p:nvPr>
            <p:ph type="body"/>
          </p:nvPr>
        </p:nvSpPr>
        <p:spPr>
          <a:xfrm>
            <a:off x="266760" y="3029400"/>
            <a:ext cx="3547080" cy="587160"/>
          </a:xfrm>
          <a:prstGeom prst="rect">
            <a:avLst/>
          </a:prstGeom>
        </p:spPr>
        <p:txBody>
          <a:bodyPr lIns="0" tIns="0" rIns="0" bIns="0">
            <a:normAutofit fontScale="47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0" name="PlaceHolder 3"/>
          <p:cNvSpPr>
            <a:spLocks noGrp="1"/>
          </p:cNvSpPr>
          <p:nvPr>
            <p:ph type="body"/>
          </p:nvPr>
        </p:nvSpPr>
        <p:spPr>
          <a:xfrm>
            <a:off x="3991680" y="3029400"/>
            <a:ext cx="3547080" cy="27972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1" name="PlaceHolder 4"/>
          <p:cNvSpPr>
            <a:spLocks noGrp="1"/>
          </p:cNvSpPr>
          <p:nvPr>
            <p:ph type="body"/>
          </p:nvPr>
        </p:nvSpPr>
        <p:spPr>
          <a:xfrm>
            <a:off x="3991680" y="3336120"/>
            <a:ext cx="3547080" cy="27972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3" name="PlaceHolder 2"/>
          <p:cNvSpPr>
            <a:spLocks noGrp="1"/>
          </p:cNvSpPr>
          <p:nvPr>
            <p:ph type="body"/>
          </p:nvPr>
        </p:nvSpPr>
        <p:spPr>
          <a:xfrm>
            <a:off x="266760" y="3029400"/>
            <a:ext cx="3547080" cy="27972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4" name="PlaceHolder 3"/>
          <p:cNvSpPr>
            <a:spLocks noGrp="1"/>
          </p:cNvSpPr>
          <p:nvPr>
            <p:ph type="body"/>
          </p:nvPr>
        </p:nvSpPr>
        <p:spPr>
          <a:xfrm>
            <a:off x="3991680" y="3029400"/>
            <a:ext cx="3547080" cy="27972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5" name="PlaceHolder 4"/>
          <p:cNvSpPr>
            <a:spLocks noGrp="1"/>
          </p:cNvSpPr>
          <p:nvPr>
            <p:ph type="body"/>
          </p:nvPr>
        </p:nvSpPr>
        <p:spPr>
          <a:xfrm>
            <a:off x="266760" y="3336120"/>
            <a:ext cx="7268760" cy="279720"/>
          </a:xfrm>
          <a:prstGeom prst="rect">
            <a:avLst/>
          </a:prstGeom>
        </p:spPr>
        <p:txBody>
          <a:bodyPr lIns="0" tIns="0" rIns="0" bIns="0">
            <a:normAutofit fontScale="81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7" name="PlaceHolder 2"/>
          <p:cNvSpPr>
            <a:spLocks noGrp="1"/>
          </p:cNvSpPr>
          <p:nvPr>
            <p:ph type="body"/>
          </p:nvPr>
        </p:nvSpPr>
        <p:spPr>
          <a:xfrm>
            <a:off x="266760" y="3029400"/>
            <a:ext cx="7268760" cy="279720"/>
          </a:xfrm>
          <a:prstGeom prst="rect">
            <a:avLst/>
          </a:prstGeom>
        </p:spPr>
        <p:txBody>
          <a:bodyPr lIns="0" tIns="0" rIns="0" bIns="0">
            <a:normAutofit fontScale="81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8" name="PlaceHolder 3"/>
          <p:cNvSpPr>
            <a:spLocks noGrp="1"/>
          </p:cNvSpPr>
          <p:nvPr>
            <p:ph type="body"/>
          </p:nvPr>
        </p:nvSpPr>
        <p:spPr>
          <a:xfrm>
            <a:off x="266760" y="3336120"/>
            <a:ext cx="7268760" cy="279720"/>
          </a:xfrm>
          <a:prstGeom prst="rect">
            <a:avLst/>
          </a:prstGeom>
        </p:spPr>
        <p:txBody>
          <a:bodyPr lIns="0" tIns="0" rIns="0" bIns="0">
            <a:normAutofit fontScale="81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0" name="PlaceHolder 2"/>
          <p:cNvSpPr>
            <a:spLocks noGrp="1"/>
          </p:cNvSpPr>
          <p:nvPr>
            <p:ph type="body"/>
          </p:nvPr>
        </p:nvSpPr>
        <p:spPr>
          <a:xfrm>
            <a:off x="266760" y="3029400"/>
            <a:ext cx="3547080" cy="27972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1" name="PlaceHolder 3"/>
          <p:cNvSpPr>
            <a:spLocks noGrp="1"/>
          </p:cNvSpPr>
          <p:nvPr>
            <p:ph type="body"/>
          </p:nvPr>
        </p:nvSpPr>
        <p:spPr>
          <a:xfrm>
            <a:off x="3991680" y="3029400"/>
            <a:ext cx="3547080" cy="27972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2" name="PlaceHolder 4"/>
          <p:cNvSpPr>
            <a:spLocks noGrp="1"/>
          </p:cNvSpPr>
          <p:nvPr>
            <p:ph type="body"/>
          </p:nvPr>
        </p:nvSpPr>
        <p:spPr>
          <a:xfrm>
            <a:off x="266760" y="3336120"/>
            <a:ext cx="3547080" cy="27972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3" name="PlaceHolder 5"/>
          <p:cNvSpPr>
            <a:spLocks noGrp="1"/>
          </p:cNvSpPr>
          <p:nvPr>
            <p:ph type="body"/>
          </p:nvPr>
        </p:nvSpPr>
        <p:spPr>
          <a:xfrm>
            <a:off x="3991680" y="3336120"/>
            <a:ext cx="3547080" cy="27972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5" name="PlaceHolder 2"/>
          <p:cNvSpPr>
            <a:spLocks noGrp="1"/>
          </p:cNvSpPr>
          <p:nvPr>
            <p:ph type="body"/>
          </p:nvPr>
        </p:nvSpPr>
        <p:spPr>
          <a:xfrm>
            <a:off x="266760" y="3029400"/>
            <a:ext cx="2340360" cy="279720"/>
          </a:xfrm>
          <a:prstGeom prst="rect">
            <a:avLst/>
          </a:prstGeom>
        </p:spPr>
        <p:txBody>
          <a:bodyPr lIns="0" tIns="0" rIns="0" bIns="0">
            <a:normAutofit fontScale="7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6" name="PlaceHolder 3"/>
          <p:cNvSpPr>
            <a:spLocks noGrp="1"/>
          </p:cNvSpPr>
          <p:nvPr>
            <p:ph type="body"/>
          </p:nvPr>
        </p:nvSpPr>
        <p:spPr>
          <a:xfrm>
            <a:off x="2724480" y="3029400"/>
            <a:ext cx="2340360" cy="279720"/>
          </a:xfrm>
          <a:prstGeom prst="rect">
            <a:avLst/>
          </a:prstGeom>
        </p:spPr>
        <p:txBody>
          <a:bodyPr lIns="0" tIns="0" rIns="0" bIns="0">
            <a:normAutofit fontScale="7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7" name="PlaceHolder 4"/>
          <p:cNvSpPr>
            <a:spLocks noGrp="1"/>
          </p:cNvSpPr>
          <p:nvPr>
            <p:ph type="body"/>
          </p:nvPr>
        </p:nvSpPr>
        <p:spPr>
          <a:xfrm>
            <a:off x="5182200" y="3029400"/>
            <a:ext cx="2340360" cy="279720"/>
          </a:xfrm>
          <a:prstGeom prst="rect">
            <a:avLst/>
          </a:prstGeom>
        </p:spPr>
        <p:txBody>
          <a:bodyPr lIns="0" tIns="0" rIns="0" bIns="0">
            <a:normAutofit fontScale="7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8" name="PlaceHolder 5"/>
          <p:cNvSpPr>
            <a:spLocks noGrp="1"/>
          </p:cNvSpPr>
          <p:nvPr>
            <p:ph type="body"/>
          </p:nvPr>
        </p:nvSpPr>
        <p:spPr>
          <a:xfrm>
            <a:off x="266760" y="3336120"/>
            <a:ext cx="2340360" cy="279720"/>
          </a:xfrm>
          <a:prstGeom prst="rect">
            <a:avLst/>
          </a:prstGeom>
        </p:spPr>
        <p:txBody>
          <a:bodyPr lIns="0" tIns="0" rIns="0" bIns="0">
            <a:normAutofit fontScale="7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9" name="PlaceHolder 6"/>
          <p:cNvSpPr>
            <a:spLocks noGrp="1"/>
          </p:cNvSpPr>
          <p:nvPr>
            <p:ph type="body"/>
          </p:nvPr>
        </p:nvSpPr>
        <p:spPr>
          <a:xfrm>
            <a:off x="2724480" y="3336120"/>
            <a:ext cx="2340360" cy="279720"/>
          </a:xfrm>
          <a:prstGeom prst="rect">
            <a:avLst/>
          </a:prstGeom>
        </p:spPr>
        <p:txBody>
          <a:bodyPr lIns="0" tIns="0" rIns="0" bIns="0">
            <a:normAutofit fontScale="7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0" name="PlaceHolder 7"/>
          <p:cNvSpPr>
            <a:spLocks noGrp="1"/>
          </p:cNvSpPr>
          <p:nvPr>
            <p:ph type="body"/>
          </p:nvPr>
        </p:nvSpPr>
        <p:spPr>
          <a:xfrm>
            <a:off x="5182200" y="3336120"/>
            <a:ext cx="2340360" cy="279720"/>
          </a:xfrm>
          <a:prstGeom prst="rect">
            <a:avLst/>
          </a:prstGeom>
        </p:spPr>
        <p:txBody>
          <a:bodyPr lIns="0" tIns="0" rIns="0" bIns="0">
            <a:normAutofit fontScale="7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7" name="PlaceHolder 2"/>
          <p:cNvSpPr>
            <a:spLocks noGrp="1"/>
          </p:cNvSpPr>
          <p:nvPr>
            <p:ph type="subTitle"/>
          </p:nvPr>
        </p:nvSpPr>
        <p:spPr>
          <a:xfrm>
            <a:off x="266760" y="2867040"/>
            <a:ext cx="7268760" cy="911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9" name="PlaceHolder 2"/>
          <p:cNvSpPr>
            <a:spLocks noGrp="1"/>
          </p:cNvSpPr>
          <p:nvPr>
            <p:ph type="body"/>
          </p:nvPr>
        </p:nvSpPr>
        <p:spPr>
          <a:xfrm>
            <a:off x="266760" y="3029400"/>
            <a:ext cx="7268760" cy="587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1" name="PlaceHolder 2"/>
          <p:cNvSpPr>
            <a:spLocks noGrp="1"/>
          </p:cNvSpPr>
          <p:nvPr>
            <p:ph type="body"/>
          </p:nvPr>
        </p:nvSpPr>
        <p:spPr>
          <a:xfrm>
            <a:off x="266760" y="3029400"/>
            <a:ext cx="3547080" cy="587160"/>
          </a:xfrm>
          <a:prstGeom prst="rect">
            <a:avLst/>
          </a:prstGeom>
        </p:spPr>
        <p:txBody>
          <a:bodyPr lIns="0" tIns="0" rIns="0" bIns="0">
            <a:normAutofit fontScale="47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2" name="PlaceHolder 3"/>
          <p:cNvSpPr>
            <a:spLocks noGrp="1"/>
          </p:cNvSpPr>
          <p:nvPr>
            <p:ph type="body"/>
          </p:nvPr>
        </p:nvSpPr>
        <p:spPr>
          <a:xfrm>
            <a:off x="3991680" y="3029400"/>
            <a:ext cx="3547080" cy="587160"/>
          </a:xfrm>
          <a:prstGeom prst="rect">
            <a:avLst/>
          </a:prstGeom>
        </p:spPr>
        <p:txBody>
          <a:bodyPr lIns="0" tIns="0" rIns="0" bIns="0">
            <a:normAutofit fontScale="47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 type="body"/>
          </p:nvPr>
        </p:nvSpPr>
        <p:spPr>
          <a:xfrm>
            <a:off x="266760" y="3029400"/>
            <a:ext cx="3547080" cy="27972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7" name="PlaceHolder 3"/>
          <p:cNvSpPr>
            <a:spLocks noGrp="1"/>
          </p:cNvSpPr>
          <p:nvPr>
            <p:ph type="body"/>
          </p:nvPr>
        </p:nvSpPr>
        <p:spPr>
          <a:xfrm>
            <a:off x="3991680" y="3029400"/>
            <a:ext cx="3547080" cy="587160"/>
          </a:xfrm>
          <a:prstGeom prst="rect">
            <a:avLst/>
          </a:prstGeom>
        </p:spPr>
        <p:txBody>
          <a:bodyPr lIns="0" tIns="0" rIns="0" bIns="0">
            <a:normAutofit fontScale="47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8" name="PlaceHolder 4"/>
          <p:cNvSpPr>
            <a:spLocks noGrp="1"/>
          </p:cNvSpPr>
          <p:nvPr>
            <p:ph type="body"/>
          </p:nvPr>
        </p:nvSpPr>
        <p:spPr>
          <a:xfrm>
            <a:off x="266760" y="3336120"/>
            <a:ext cx="3547080" cy="27972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0" name="PlaceHolder 2"/>
          <p:cNvSpPr>
            <a:spLocks noGrp="1"/>
          </p:cNvSpPr>
          <p:nvPr>
            <p:ph type="body"/>
          </p:nvPr>
        </p:nvSpPr>
        <p:spPr>
          <a:xfrm>
            <a:off x="266760" y="3029400"/>
            <a:ext cx="3547080" cy="587160"/>
          </a:xfrm>
          <a:prstGeom prst="rect">
            <a:avLst/>
          </a:prstGeom>
        </p:spPr>
        <p:txBody>
          <a:bodyPr lIns="0" tIns="0" rIns="0" bIns="0">
            <a:normAutofit fontScale="47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1" name="PlaceHolder 3"/>
          <p:cNvSpPr>
            <a:spLocks noGrp="1"/>
          </p:cNvSpPr>
          <p:nvPr>
            <p:ph type="body"/>
          </p:nvPr>
        </p:nvSpPr>
        <p:spPr>
          <a:xfrm>
            <a:off x="3991680" y="3029400"/>
            <a:ext cx="3547080" cy="27972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2" name="PlaceHolder 4"/>
          <p:cNvSpPr>
            <a:spLocks noGrp="1"/>
          </p:cNvSpPr>
          <p:nvPr>
            <p:ph type="body"/>
          </p:nvPr>
        </p:nvSpPr>
        <p:spPr>
          <a:xfrm>
            <a:off x="3991680" y="3336120"/>
            <a:ext cx="3547080" cy="27972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4" name="PlaceHolder 2"/>
          <p:cNvSpPr>
            <a:spLocks noGrp="1"/>
          </p:cNvSpPr>
          <p:nvPr>
            <p:ph type="body"/>
          </p:nvPr>
        </p:nvSpPr>
        <p:spPr>
          <a:xfrm>
            <a:off x="266760" y="3029400"/>
            <a:ext cx="3547080" cy="27972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5" name="PlaceHolder 3"/>
          <p:cNvSpPr>
            <a:spLocks noGrp="1"/>
          </p:cNvSpPr>
          <p:nvPr>
            <p:ph type="body"/>
          </p:nvPr>
        </p:nvSpPr>
        <p:spPr>
          <a:xfrm>
            <a:off x="3991680" y="3029400"/>
            <a:ext cx="3547080" cy="27972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6" name="PlaceHolder 4"/>
          <p:cNvSpPr>
            <a:spLocks noGrp="1"/>
          </p:cNvSpPr>
          <p:nvPr>
            <p:ph type="body"/>
          </p:nvPr>
        </p:nvSpPr>
        <p:spPr>
          <a:xfrm>
            <a:off x="266760" y="3336120"/>
            <a:ext cx="7268760" cy="279720"/>
          </a:xfrm>
          <a:prstGeom prst="rect">
            <a:avLst/>
          </a:prstGeom>
        </p:spPr>
        <p:txBody>
          <a:bodyPr lIns="0" tIns="0" rIns="0" bIns="0">
            <a:normAutofit fontScale="81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8" name="PlaceHolder 2"/>
          <p:cNvSpPr>
            <a:spLocks noGrp="1"/>
          </p:cNvSpPr>
          <p:nvPr>
            <p:ph type="body"/>
          </p:nvPr>
        </p:nvSpPr>
        <p:spPr>
          <a:xfrm>
            <a:off x="266760" y="3029400"/>
            <a:ext cx="7268760" cy="279720"/>
          </a:xfrm>
          <a:prstGeom prst="rect">
            <a:avLst/>
          </a:prstGeom>
        </p:spPr>
        <p:txBody>
          <a:bodyPr lIns="0" tIns="0" rIns="0" bIns="0">
            <a:normAutofit fontScale="81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9" name="PlaceHolder 3"/>
          <p:cNvSpPr>
            <a:spLocks noGrp="1"/>
          </p:cNvSpPr>
          <p:nvPr>
            <p:ph type="body"/>
          </p:nvPr>
        </p:nvSpPr>
        <p:spPr>
          <a:xfrm>
            <a:off x="266760" y="3336120"/>
            <a:ext cx="7268760" cy="279720"/>
          </a:xfrm>
          <a:prstGeom prst="rect">
            <a:avLst/>
          </a:prstGeom>
        </p:spPr>
        <p:txBody>
          <a:bodyPr lIns="0" tIns="0" rIns="0" bIns="0">
            <a:normAutofit fontScale="81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1" name="PlaceHolder 2"/>
          <p:cNvSpPr>
            <a:spLocks noGrp="1"/>
          </p:cNvSpPr>
          <p:nvPr>
            <p:ph type="body"/>
          </p:nvPr>
        </p:nvSpPr>
        <p:spPr>
          <a:xfrm>
            <a:off x="266760" y="3029400"/>
            <a:ext cx="3547080" cy="27972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2" name="PlaceHolder 3"/>
          <p:cNvSpPr>
            <a:spLocks noGrp="1"/>
          </p:cNvSpPr>
          <p:nvPr>
            <p:ph type="body"/>
          </p:nvPr>
        </p:nvSpPr>
        <p:spPr>
          <a:xfrm>
            <a:off x="3991680" y="3029400"/>
            <a:ext cx="3547080" cy="27972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3" name="PlaceHolder 4"/>
          <p:cNvSpPr>
            <a:spLocks noGrp="1"/>
          </p:cNvSpPr>
          <p:nvPr>
            <p:ph type="body"/>
          </p:nvPr>
        </p:nvSpPr>
        <p:spPr>
          <a:xfrm>
            <a:off x="266760" y="3336120"/>
            <a:ext cx="3547080" cy="27972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4" name="PlaceHolder 5"/>
          <p:cNvSpPr>
            <a:spLocks noGrp="1"/>
          </p:cNvSpPr>
          <p:nvPr>
            <p:ph type="body"/>
          </p:nvPr>
        </p:nvSpPr>
        <p:spPr>
          <a:xfrm>
            <a:off x="3991680" y="3336120"/>
            <a:ext cx="3547080" cy="27972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6" name="PlaceHolder 2"/>
          <p:cNvSpPr>
            <a:spLocks noGrp="1"/>
          </p:cNvSpPr>
          <p:nvPr>
            <p:ph type="body"/>
          </p:nvPr>
        </p:nvSpPr>
        <p:spPr>
          <a:xfrm>
            <a:off x="266760" y="3029400"/>
            <a:ext cx="2340360" cy="279720"/>
          </a:xfrm>
          <a:prstGeom prst="rect">
            <a:avLst/>
          </a:prstGeom>
        </p:spPr>
        <p:txBody>
          <a:bodyPr lIns="0" tIns="0" rIns="0" bIns="0">
            <a:normAutofit fontScale="7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7" name="PlaceHolder 3"/>
          <p:cNvSpPr>
            <a:spLocks noGrp="1"/>
          </p:cNvSpPr>
          <p:nvPr>
            <p:ph type="body"/>
          </p:nvPr>
        </p:nvSpPr>
        <p:spPr>
          <a:xfrm>
            <a:off x="2724480" y="3029400"/>
            <a:ext cx="2340360" cy="279720"/>
          </a:xfrm>
          <a:prstGeom prst="rect">
            <a:avLst/>
          </a:prstGeom>
        </p:spPr>
        <p:txBody>
          <a:bodyPr lIns="0" tIns="0" rIns="0" bIns="0">
            <a:normAutofit fontScale="7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8" name="PlaceHolder 4"/>
          <p:cNvSpPr>
            <a:spLocks noGrp="1"/>
          </p:cNvSpPr>
          <p:nvPr>
            <p:ph type="body"/>
          </p:nvPr>
        </p:nvSpPr>
        <p:spPr>
          <a:xfrm>
            <a:off x="5182200" y="3029400"/>
            <a:ext cx="2340360" cy="279720"/>
          </a:xfrm>
          <a:prstGeom prst="rect">
            <a:avLst/>
          </a:prstGeom>
        </p:spPr>
        <p:txBody>
          <a:bodyPr lIns="0" tIns="0" rIns="0" bIns="0">
            <a:normAutofit fontScale="7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9" name="PlaceHolder 5"/>
          <p:cNvSpPr>
            <a:spLocks noGrp="1"/>
          </p:cNvSpPr>
          <p:nvPr>
            <p:ph type="body"/>
          </p:nvPr>
        </p:nvSpPr>
        <p:spPr>
          <a:xfrm>
            <a:off x="266760" y="3336120"/>
            <a:ext cx="2340360" cy="279720"/>
          </a:xfrm>
          <a:prstGeom prst="rect">
            <a:avLst/>
          </a:prstGeom>
        </p:spPr>
        <p:txBody>
          <a:bodyPr lIns="0" tIns="0" rIns="0" bIns="0">
            <a:normAutofit fontScale="7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0" name="PlaceHolder 6"/>
          <p:cNvSpPr>
            <a:spLocks noGrp="1"/>
          </p:cNvSpPr>
          <p:nvPr>
            <p:ph type="body"/>
          </p:nvPr>
        </p:nvSpPr>
        <p:spPr>
          <a:xfrm>
            <a:off x="2724480" y="3336120"/>
            <a:ext cx="2340360" cy="279720"/>
          </a:xfrm>
          <a:prstGeom prst="rect">
            <a:avLst/>
          </a:prstGeom>
        </p:spPr>
        <p:txBody>
          <a:bodyPr lIns="0" tIns="0" rIns="0" bIns="0">
            <a:normAutofit fontScale="7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1" name="PlaceHolder 7"/>
          <p:cNvSpPr>
            <a:spLocks noGrp="1"/>
          </p:cNvSpPr>
          <p:nvPr>
            <p:ph type="body"/>
          </p:nvPr>
        </p:nvSpPr>
        <p:spPr>
          <a:xfrm>
            <a:off x="5182200" y="3336120"/>
            <a:ext cx="2340360" cy="279720"/>
          </a:xfrm>
          <a:prstGeom prst="rect">
            <a:avLst/>
          </a:prstGeom>
        </p:spPr>
        <p:txBody>
          <a:bodyPr lIns="0" tIns="0" rIns="0" bIns="0">
            <a:normAutofit fontScale="7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3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image" Target="../media/image4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17"/>
          <p:cNvPicPr/>
          <p:nvPr/>
        </p:nvPicPr>
        <p:blipFill>
          <a:blip r:embed="rId15"/>
          <a:stretch/>
        </p:blipFill>
        <p:spPr>
          <a:xfrm>
            <a:off x="10424160" y="368280"/>
            <a:ext cx="1396080" cy="643320"/>
          </a:xfrm>
          <a:prstGeom prst="rect">
            <a:avLst/>
          </a:prstGeom>
          <a:ln>
            <a:noFill/>
          </a:ln>
        </p:spPr>
      </p:pic>
      <p:sp>
        <p:nvSpPr>
          <p:cNvPr id="6" name="PlaceHolder 1"/>
          <p:cNvSpPr>
            <a:spLocks noGrp="1"/>
          </p:cNvSpPr>
          <p:nvPr>
            <p:ph type="body"/>
          </p:nvPr>
        </p:nvSpPr>
        <p:spPr>
          <a:xfrm>
            <a:off x="266760" y="3029400"/>
            <a:ext cx="7268760" cy="587160"/>
          </a:xfrm>
          <a:prstGeom prst="rect">
            <a:avLst/>
          </a:prstGeom>
        </p:spPr>
        <p:txBody>
          <a:bodyPr lIns="90000" tIns="45000" rIns="90000" bIns="45000">
            <a:no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ru-RU" sz="3600" b="0" strike="noStrike" spc="-1">
                <a:solidFill>
                  <a:srgbClr val="5E3427"/>
                </a:solidFill>
                <a:latin typeface="Circe Bold"/>
              </a:rPr>
              <a:t>Заголовок презентации</a:t>
            </a:r>
            <a:endParaRPr lang="ru-RU" sz="36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" name="PlaceHolder 2"/>
          <p:cNvSpPr>
            <a:spLocks noGrp="1"/>
          </p:cNvSpPr>
          <p:nvPr>
            <p:ph type="body"/>
          </p:nvPr>
        </p:nvSpPr>
        <p:spPr>
          <a:xfrm>
            <a:off x="266760" y="3616920"/>
            <a:ext cx="7268760" cy="338040"/>
          </a:xfrm>
          <a:prstGeom prst="rect">
            <a:avLst/>
          </a:prstGeom>
        </p:spPr>
        <p:txBody>
          <a:bodyPr lIns="90000" tIns="45000" rIns="90000" bIns="45000">
            <a:no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ru-RU" sz="2000" b="0" strike="noStrike" spc="-1">
                <a:solidFill>
                  <a:srgbClr val="000000"/>
                </a:solidFill>
                <a:latin typeface="Circe"/>
              </a:rPr>
              <a:t>Заголовок презентации</a:t>
            </a:r>
            <a:endParaRPr lang="ru-RU" sz="20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3"/>
          <p:cNvSpPr>
            <a:spLocks noGrp="1"/>
          </p:cNvSpPr>
          <p:nvPr>
            <p:ph type="body"/>
          </p:nvPr>
        </p:nvSpPr>
        <p:spPr>
          <a:xfrm>
            <a:off x="266760" y="6283800"/>
            <a:ext cx="7268760" cy="338040"/>
          </a:xfrm>
          <a:prstGeom prst="rect">
            <a:avLst/>
          </a:prstGeom>
        </p:spPr>
        <p:txBody>
          <a:bodyPr lIns="90000" tIns="45000" rIns="90000" bIns="45000">
            <a:noAutofit/>
          </a:bodyPr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</a:pPr>
            <a:r>
              <a:rPr lang="ru-RU" sz="1600" b="0" strike="noStrike" spc="-1">
                <a:solidFill>
                  <a:srgbClr val="000000"/>
                </a:solidFill>
                <a:latin typeface="Circe"/>
              </a:rPr>
              <a:t>Заголовок презентации</a:t>
            </a:r>
            <a:endParaRPr lang="ru-RU" sz="16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Для правки текста заглавия щёлкните мышью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Рисунок 5"/>
          <p:cNvPicPr/>
          <p:nvPr/>
        </p:nvPicPr>
        <p:blipFill>
          <a:blip r:embed="rId14"/>
          <a:stretch/>
        </p:blipFill>
        <p:spPr>
          <a:xfrm>
            <a:off x="10424160" y="368280"/>
            <a:ext cx="1396080" cy="643320"/>
          </a:xfrm>
          <a:prstGeom prst="rect">
            <a:avLst/>
          </a:prstGeom>
          <a:ln>
            <a:noFill/>
          </a:ln>
        </p:spPr>
      </p:pic>
      <p:sp>
        <p:nvSpPr>
          <p:cNvPr id="42" name="PlaceHolder 1"/>
          <p:cNvSpPr>
            <a:spLocks noGrp="1"/>
          </p:cNvSpPr>
          <p:nvPr>
            <p:ph type="body"/>
          </p:nvPr>
        </p:nvSpPr>
        <p:spPr>
          <a:xfrm>
            <a:off x="304920" y="459720"/>
            <a:ext cx="5368680" cy="460080"/>
          </a:xfrm>
          <a:prstGeom prst="rect">
            <a:avLst/>
          </a:prstGeom>
        </p:spPr>
        <p:txBody>
          <a:bodyPr lIns="90000" tIns="45000" rIns="90000" bIns="45000">
            <a:no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ru-RU" sz="2800" b="0" strike="noStrike" spc="-1">
                <a:solidFill>
                  <a:srgbClr val="5E3427"/>
                </a:solidFill>
                <a:latin typeface="Circe Bold"/>
              </a:rPr>
              <a:t>Заголовок слайда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3" name="Line 2"/>
          <p:cNvSpPr/>
          <p:nvPr/>
        </p:nvSpPr>
        <p:spPr>
          <a:xfrm>
            <a:off x="371160" y="392040"/>
            <a:ext cx="486720" cy="0"/>
          </a:xfrm>
          <a:prstGeom prst="line">
            <a:avLst/>
          </a:prstGeom>
          <a:ln w="38160">
            <a:solidFill>
              <a:srgbClr val="ED55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4" name="PlaceHolder 3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Для правки текста заглавия щёлкните мышью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Рисунок 5"/>
          <p:cNvPicPr/>
          <p:nvPr/>
        </p:nvPicPr>
        <p:blipFill>
          <a:blip r:embed="rId15"/>
          <a:stretch/>
        </p:blipFill>
        <p:spPr>
          <a:xfrm>
            <a:off x="10424160" y="368280"/>
            <a:ext cx="1396080" cy="643320"/>
          </a:xfrm>
          <a:prstGeom prst="rect">
            <a:avLst/>
          </a:prstGeom>
          <a:ln>
            <a:noFill/>
          </a:ln>
        </p:spPr>
      </p:pic>
      <p:sp>
        <p:nvSpPr>
          <p:cNvPr id="82" name="PlaceHolder 1"/>
          <p:cNvSpPr>
            <a:spLocks noGrp="1"/>
          </p:cNvSpPr>
          <p:nvPr>
            <p:ph type="body"/>
          </p:nvPr>
        </p:nvSpPr>
        <p:spPr>
          <a:xfrm>
            <a:off x="304920" y="459720"/>
            <a:ext cx="5368680" cy="460080"/>
          </a:xfrm>
          <a:prstGeom prst="rect">
            <a:avLst/>
          </a:prstGeom>
        </p:spPr>
        <p:txBody>
          <a:bodyPr lIns="90000" tIns="45000" rIns="90000" bIns="45000">
            <a:no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ru-RU" sz="2800" b="0" strike="noStrike" spc="-1">
                <a:solidFill>
                  <a:srgbClr val="5E3427"/>
                </a:solidFill>
                <a:latin typeface="Circe Bold"/>
              </a:rPr>
              <a:t>Заголовок слайда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3" name="Line 2"/>
          <p:cNvSpPr/>
          <p:nvPr/>
        </p:nvSpPr>
        <p:spPr>
          <a:xfrm>
            <a:off x="371160" y="392040"/>
            <a:ext cx="486720" cy="0"/>
          </a:xfrm>
          <a:prstGeom prst="line">
            <a:avLst/>
          </a:prstGeom>
          <a:ln w="38160">
            <a:solidFill>
              <a:srgbClr val="ED55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84" name="PlaceHolder 3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Для правки текста заглавия щёлкните мышью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Рисунок 5"/>
          <p:cNvPicPr/>
          <p:nvPr/>
        </p:nvPicPr>
        <p:blipFill>
          <a:blip r:embed="rId15"/>
          <a:stretch/>
        </p:blipFill>
        <p:spPr>
          <a:xfrm>
            <a:off x="10424160" y="368280"/>
            <a:ext cx="1396080" cy="643320"/>
          </a:xfrm>
          <a:prstGeom prst="rect">
            <a:avLst/>
          </a:prstGeom>
          <a:ln>
            <a:noFill/>
          </a:ln>
        </p:spPr>
      </p:pic>
      <p:sp>
        <p:nvSpPr>
          <p:cNvPr id="122" name="PlaceHolder 1"/>
          <p:cNvSpPr>
            <a:spLocks noGrp="1"/>
          </p:cNvSpPr>
          <p:nvPr>
            <p:ph type="body"/>
          </p:nvPr>
        </p:nvSpPr>
        <p:spPr>
          <a:xfrm>
            <a:off x="304920" y="459720"/>
            <a:ext cx="5368680" cy="460080"/>
          </a:xfrm>
          <a:prstGeom prst="rect">
            <a:avLst/>
          </a:prstGeom>
        </p:spPr>
        <p:txBody>
          <a:bodyPr lIns="90000" tIns="45000" rIns="90000" bIns="45000">
            <a:no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ru-RU" sz="2800" b="0" strike="noStrike" spc="-1">
                <a:solidFill>
                  <a:srgbClr val="5E3427"/>
                </a:solidFill>
                <a:latin typeface="Circe Bold"/>
              </a:rPr>
              <a:t>Заголовок слайда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3" name="Line 2"/>
          <p:cNvSpPr/>
          <p:nvPr/>
        </p:nvSpPr>
        <p:spPr>
          <a:xfrm>
            <a:off x="371160" y="392040"/>
            <a:ext cx="486720" cy="0"/>
          </a:xfrm>
          <a:prstGeom prst="line">
            <a:avLst/>
          </a:prstGeom>
          <a:ln w="38160">
            <a:solidFill>
              <a:srgbClr val="ED55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24" name="PlaceHolder 3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Для правки текста заглавия щёлкните мышью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360000" cy="360000"/>
          </a:xfrm>
          <a:prstGeom prst="rect">
            <a:avLst/>
          </a:prstGeom>
        </p:spPr>
        <p:txBody>
          <a:bodyPr lIns="90000" tIns="45000" rIns="90000" bIns="45000">
            <a:noAutofit/>
          </a:bodyPr>
          <a:lstStyle/>
          <a:p>
            <a:pPr>
              <a:lnSpc>
                <a:spcPct val="90000"/>
              </a:lnSpc>
            </a:pPr>
            <a:r>
              <a:rPr lang="ru-RU" sz="4400" b="0" strike="noStrike" spc="-1">
                <a:solidFill>
                  <a:srgbClr val="000000"/>
                </a:solidFill>
                <a:latin typeface="Calibri Light"/>
              </a:rPr>
              <a:t>Образец заголовка</a:t>
            </a:r>
            <a:endParaRPr lang="ru-RU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2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360000" cy="360000"/>
          </a:xfrm>
          <a:prstGeom prst="rect">
            <a:avLst/>
          </a:prstGeom>
        </p:spPr>
        <p:txBody>
          <a:bodyPr lIns="90000" tIns="45000" rIns="90000" bIns="45000">
            <a:noAutofit/>
          </a:bodyPr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  <a:p>
            <a:pPr marL="685800" lvl="1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ru-RU" sz="2400" b="0" strike="noStrike" spc="-1">
                <a:solidFill>
                  <a:srgbClr val="000000"/>
                </a:solidFill>
                <a:latin typeface="Calibri"/>
              </a:rPr>
              <a:t>Второй уровень</a:t>
            </a:r>
          </a:p>
          <a:p>
            <a:pPr marL="1143000" lvl="2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Третий уровень</a:t>
            </a:r>
          </a:p>
          <a:p>
            <a:pPr marL="1600200" lvl="3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Четвертый уровень</a:t>
            </a:r>
          </a:p>
          <a:p>
            <a:pPr marL="2057400" lvl="4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Пятый уровень</a:t>
            </a:r>
          </a:p>
        </p:txBody>
      </p:sp>
      <p:sp>
        <p:nvSpPr>
          <p:cNvPr id="163" name="PlaceHolder 3"/>
          <p:cNvSpPr>
            <a:spLocks noGrp="1"/>
          </p:cNvSpPr>
          <p:nvPr>
            <p:ph type="dt"/>
          </p:nvPr>
        </p:nvSpPr>
        <p:spPr>
          <a:xfrm>
            <a:off x="0" y="0"/>
            <a:ext cx="360000" cy="360000"/>
          </a:xfrm>
          <a:prstGeom prst="rect">
            <a:avLst/>
          </a:prstGeom>
        </p:spPr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fld id="{7E4A3FBB-5209-45F7-81EF-5CC07EDE0C0A}" type="datetime">
              <a:rPr lang="ru-RU" sz="1800" b="0" strike="noStrike" spc="-1">
                <a:solidFill>
                  <a:srgbClr val="000000"/>
                </a:solidFill>
                <a:latin typeface="Calibri"/>
              </a:rPr>
              <a:t>чт 12.05.22</a:t>
            </a:fld>
            <a:endParaRPr lang="ru-RU" sz="1800" b="0" strike="noStrike" spc="-1">
              <a:latin typeface="Times New Roman"/>
            </a:endParaRPr>
          </a:p>
        </p:txBody>
      </p:sp>
      <p:sp>
        <p:nvSpPr>
          <p:cNvPr id="164" name="PlaceHolder 4"/>
          <p:cNvSpPr>
            <a:spLocks noGrp="1"/>
          </p:cNvSpPr>
          <p:nvPr>
            <p:ph type="ftr"/>
          </p:nvPr>
        </p:nvSpPr>
        <p:spPr>
          <a:xfrm>
            <a:off x="0" y="0"/>
            <a:ext cx="360000" cy="360000"/>
          </a:xfrm>
          <a:prstGeom prst="rect">
            <a:avLst/>
          </a:prstGeom>
        </p:spPr>
        <p:txBody>
          <a:bodyPr lIns="90000" tIns="45000" rIns="90000" bIns="45000">
            <a:noAutofit/>
          </a:bodyPr>
          <a:lstStyle/>
          <a:p>
            <a:endParaRPr lang="ru-RU" sz="2400" b="0" strike="noStrike" spc="-1">
              <a:latin typeface="Times New Roman"/>
            </a:endParaRPr>
          </a:p>
        </p:txBody>
      </p:sp>
      <p:sp>
        <p:nvSpPr>
          <p:cNvPr id="165" name="PlaceHolder 5"/>
          <p:cNvSpPr>
            <a:spLocks noGrp="1"/>
          </p:cNvSpPr>
          <p:nvPr>
            <p:ph type="sldNum"/>
          </p:nvPr>
        </p:nvSpPr>
        <p:spPr>
          <a:xfrm>
            <a:off x="0" y="0"/>
            <a:ext cx="360000" cy="360000"/>
          </a:xfrm>
          <a:prstGeom prst="rect">
            <a:avLst/>
          </a:prstGeom>
        </p:spPr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fld id="{B77132C9-7F24-48D6-9E8A-A1EBBB1014FD}" type="slidenum">
              <a:rPr lang="ru-RU" sz="1800" b="0" strike="noStrike" spc="-1">
                <a:solidFill>
                  <a:srgbClr val="000000"/>
                </a:solidFill>
                <a:latin typeface="Calibri"/>
              </a:rPr>
              <a:t>‹#›</a:t>
            </a:fld>
            <a:endParaRPr lang="ru-RU" sz="18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10" Type="http://schemas.openxmlformats.org/officeDocument/2006/relationships/image" Target="../media/image17.png"/><Relationship Id="rId4" Type="http://schemas.openxmlformats.org/officeDocument/2006/relationships/image" Target="../media/image11.jpeg"/><Relationship Id="rId9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9.xml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6.png"/><Relationship Id="rId7" Type="http://schemas.microsoft.com/office/2007/relationships/hdphoto" Target="../media/hdphoto1.wdp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28.gif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" name="Рисунок 4"/>
          <p:cNvPicPr/>
          <p:nvPr/>
        </p:nvPicPr>
        <p:blipFill>
          <a:blip r:embed="rId2"/>
          <a:stretch/>
        </p:blipFill>
        <p:spPr>
          <a:xfrm>
            <a:off x="371520" y="1247400"/>
            <a:ext cx="6645600" cy="3189240"/>
          </a:xfrm>
          <a:prstGeom prst="rect">
            <a:avLst/>
          </a:prstGeom>
          <a:ln>
            <a:noFill/>
          </a:ln>
        </p:spPr>
      </p:pic>
      <p:sp>
        <p:nvSpPr>
          <p:cNvPr id="203" name="CustomShape 1"/>
          <p:cNvSpPr/>
          <p:nvPr/>
        </p:nvSpPr>
        <p:spPr>
          <a:xfrm>
            <a:off x="4961880" y="5567400"/>
            <a:ext cx="4363560" cy="1063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r">
              <a:lnSpc>
                <a:spcPct val="100000"/>
              </a:lnSpc>
            </a:pPr>
            <a:r>
              <a:rPr lang="ru-RU" sz="1600" b="0" strike="noStrike" spc="-1">
                <a:solidFill>
                  <a:srgbClr val="262626"/>
                </a:solidFill>
                <a:latin typeface="Circe"/>
              </a:rPr>
              <a:t>г. Иркутск, ул. Рабочая, 2А/4, 1 этаж</a:t>
            </a:r>
            <a:endParaRPr lang="ru-RU" sz="1600" b="0" strike="noStrike" spc="-1">
              <a:latin typeface="Arial"/>
            </a:endParaRPr>
          </a:p>
          <a:p>
            <a:pPr algn="r">
              <a:lnSpc>
                <a:spcPct val="100000"/>
              </a:lnSpc>
            </a:pPr>
            <a:r>
              <a:rPr lang="ru-RU" sz="1600" b="0" strike="noStrike" spc="-1">
                <a:solidFill>
                  <a:srgbClr val="262626"/>
                </a:solidFill>
                <a:latin typeface="Circe"/>
              </a:rPr>
              <a:t>+7 (3952) 202-102</a:t>
            </a:r>
            <a:endParaRPr lang="ru-RU" sz="1600" b="0" strike="noStrike" spc="-1">
              <a:latin typeface="Arial"/>
            </a:endParaRPr>
          </a:p>
          <a:p>
            <a:pPr algn="r">
              <a:lnSpc>
                <a:spcPct val="100000"/>
              </a:lnSpc>
            </a:pPr>
            <a:r>
              <a:rPr lang="ru-RU" sz="1600" b="0" strike="noStrike" spc="-1">
                <a:solidFill>
                  <a:srgbClr val="262626"/>
                </a:solidFill>
                <a:latin typeface="Circe"/>
              </a:rPr>
              <a:t>info@mb38.ru</a:t>
            </a:r>
            <a:endParaRPr lang="ru-RU" sz="1600" b="0" strike="noStrike" spc="-1">
              <a:latin typeface="Arial"/>
            </a:endParaRPr>
          </a:p>
          <a:p>
            <a:pPr algn="r">
              <a:lnSpc>
                <a:spcPct val="100000"/>
              </a:lnSpc>
            </a:pPr>
            <a:r>
              <a:rPr lang="ru-RU" sz="1600" b="0" strike="noStrike" spc="-1">
                <a:solidFill>
                  <a:srgbClr val="262626"/>
                </a:solidFill>
                <a:latin typeface="Circe"/>
              </a:rPr>
              <a:t>mb38.ru</a:t>
            </a:r>
            <a:endParaRPr lang="ru-RU" sz="16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TextShape 1"/>
          <p:cNvSpPr txBox="1"/>
          <p:nvPr/>
        </p:nvSpPr>
        <p:spPr>
          <a:xfrm>
            <a:off x="304920" y="459720"/>
            <a:ext cx="9034560" cy="8244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no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ru-RU" sz="2800" b="1" strike="noStrike" spc="-1">
                <a:solidFill>
                  <a:srgbClr val="ED5539"/>
                </a:solidFill>
                <a:latin typeface="Circe"/>
              </a:rPr>
              <a:t>Центр «Мой бизнес» </a:t>
            </a:r>
            <a:r>
              <a:rPr lang="ru-RU" sz="2400" b="0" strike="noStrike" spc="-1">
                <a:solidFill>
                  <a:srgbClr val="5E3427"/>
                </a:solidFill>
                <a:latin typeface="Circe Bold"/>
              </a:rPr>
              <a:t>- </a:t>
            </a:r>
            <a:r>
              <a:rPr lang="ru-RU" sz="2800" b="1" strike="noStrike" spc="-1">
                <a:solidFill>
                  <a:srgbClr val="562212"/>
                </a:solidFill>
                <a:latin typeface="Circe"/>
              </a:rPr>
              <a:t>единое окно </a:t>
            </a:r>
            <a:r>
              <a:t/>
            </a:r>
            <a:br/>
            <a:r>
              <a:rPr lang="ru-RU" sz="2800" b="1" strike="noStrike" spc="-1">
                <a:solidFill>
                  <a:srgbClr val="562212"/>
                </a:solidFill>
                <a:latin typeface="Circe"/>
              </a:rPr>
              <a:t>поддержки предпринимательства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5" name="CustomShape 2"/>
          <p:cNvSpPr/>
          <p:nvPr/>
        </p:nvSpPr>
        <p:spPr>
          <a:xfrm>
            <a:off x="381960" y="1814760"/>
            <a:ext cx="4273920" cy="1872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77800" sx="102000" sy="102000" algn="ctr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06" name="CustomShape 3"/>
          <p:cNvSpPr/>
          <p:nvPr/>
        </p:nvSpPr>
        <p:spPr>
          <a:xfrm>
            <a:off x="479880" y="2253240"/>
            <a:ext cx="3954600" cy="1004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1" strike="noStrike" spc="-1">
                <a:solidFill>
                  <a:srgbClr val="000000"/>
                </a:solidFill>
                <a:latin typeface="Circe Bold"/>
              </a:rPr>
              <a:t>«БИЗНЕС СТАРТ»  </a:t>
            </a:r>
            <a:endParaRPr lang="ru-RU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0000"/>
                </a:solidFill>
                <a:latin typeface="Circe Light"/>
              </a:rPr>
              <a:t>обучение, составление бизнес-планов, регистрация бизнеса, сертификация и поиск первичного финансирования</a:t>
            </a:r>
            <a:endParaRPr lang="ru-RU" sz="1400" b="0" strike="noStrike" spc="-1">
              <a:latin typeface="Arial"/>
            </a:endParaRPr>
          </a:p>
        </p:txBody>
      </p:sp>
      <p:sp>
        <p:nvSpPr>
          <p:cNvPr id="207" name="CustomShape 4"/>
          <p:cNvSpPr/>
          <p:nvPr/>
        </p:nvSpPr>
        <p:spPr>
          <a:xfrm>
            <a:off x="4899960" y="1814760"/>
            <a:ext cx="4273920" cy="1872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77800" sx="102000" sy="102000" algn="ctr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08" name="CustomShape 5"/>
          <p:cNvSpPr/>
          <p:nvPr/>
        </p:nvSpPr>
        <p:spPr>
          <a:xfrm>
            <a:off x="5124240" y="2382840"/>
            <a:ext cx="3529800" cy="790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1" strike="noStrike" spc="-1">
                <a:solidFill>
                  <a:srgbClr val="000000"/>
                </a:solidFill>
                <a:latin typeface="Circe Bold"/>
              </a:rPr>
              <a:t>«РАЗВИТИЕ БИЗНЕСА»  </a:t>
            </a:r>
            <a:r>
              <a:rPr lang="ru-RU" sz="1400" b="0" strike="noStrike" spc="-1">
                <a:solidFill>
                  <a:srgbClr val="000000"/>
                </a:solidFill>
                <a:latin typeface="Circe Light"/>
              </a:rPr>
              <a:t>маркетинг и продвижение продукции (товаров, услуг), скоринг</a:t>
            </a:r>
            <a:endParaRPr lang="ru-RU" sz="1400" b="0" strike="noStrike" spc="-1">
              <a:latin typeface="Arial"/>
            </a:endParaRPr>
          </a:p>
        </p:txBody>
      </p:sp>
      <p:sp>
        <p:nvSpPr>
          <p:cNvPr id="209" name="CustomShape 6"/>
          <p:cNvSpPr/>
          <p:nvPr/>
        </p:nvSpPr>
        <p:spPr>
          <a:xfrm>
            <a:off x="386280" y="4408920"/>
            <a:ext cx="4273920" cy="1872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77800" sx="102000" sy="102000" algn="ctr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10" name="CustomShape 7"/>
          <p:cNvSpPr/>
          <p:nvPr/>
        </p:nvSpPr>
        <p:spPr>
          <a:xfrm>
            <a:off x="631800" y="4968720"/>
            <a:ext cx="3649320" cy="1216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1" strike="noStrike" spc="-1">
                <a:solidFill>
                  <a:srgbClr val="000000"/>
                </a:solidFill>
                <a:latin typeface="Circe Bold"/>
              </a:rPr>
              <a:t>«ФИНАНСИРОВАНИЕ» </a:t>
            </a:r>
            <a:r>
              <a:t/>
            </a:r>
            <a:br/>
            <a:r>
              <a:rPr lang="ru-RU" sz="1400" b="0" strike="noStrike" spc="-1">
                <a:solidFill>
                  <a:srgbClr val="000000"/>
                </a:solidFill>
                <a:latin typeface="Circe Light"/>
              </a:rPr>
              <a:t>проектов с использованием инструментов государственной поддержки, </a:t>
            </a:r>
            <a:r>
              <a:t/>
            </a:r>
            <a:br/>
            <a:r>
              <a:rPr lang="ru-RU" sz="1400" b="0" strike="noStrike" spc="-1">
                <a:solidFill>
                  <a:srgbClr val="000000"/>
                </a:solidFill>
                <a:latin typeface="Circe Light"/>
              </a:rPr>
              <a:t>гарантийная поддержка </a:t>
            </a:r>
            <a:endParaRPr lang="ru-RU" sz="1400" b="0" strike="noStrike" spc="-1">
              <a:latin typeface="Arial"/>
            </a:endParaRPr>
          </a:p>
        </p:txBody>
      </p:sp>
      <p:sp>
        <p:nvSpPr>
          <p:cNvPr id="211" name="CustomShape 8"/>
          <p:cNvSpPr/>
          <p:nvPr/>
        </p:nvSpPr>
        <p:spPr>
          <a:xfrm>
            <a:off x="4899960" y="4408920"/>
            <a:ext cx="4273920" cy="1872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77800" sx="102000" sy="102000" algn="ctr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12" name="CustomShape 9"/>
          <p:cNvSpPr/>
          <p:nvPr/>
        </p:nvSpPr>
        <p:spPr>
          <a:xfrm>
            <a:off x="5124240" y="4933440"/>
            <a:ext cx="3430800" cy="577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1" strike="noStrike" spc="-1">
                <a:solidFill>
                  <a:srgbClr val="000000"/>
                </a:solidFill>
                <a:latin typeface="Circe Bold"/>
              </a:rPr>
              <a:t>«МАСШТАБИРОВАНИЕ» </a:t>
            </a:r>
            <a:r>
              <a:rPr lang="ru-RU" sz="1400" b="0" strike="noStrike" spc="-1">
                <a:solidFill>
                  <a:srgbClr val="000000"/>
                </a:solidFill>
                <a:latin typeface="Circe Light"/>
              </a:rPr>
              <a:t>вывод товаров и услуг на экспорт </a:t>
            </a:r>
            <a:endParaRPr lang="ru-RU" sz="1400" b="0" strike="noStrike" spc="-1">
              <a:latin typeface="Arial"/>
            </a:endParaRPr>
          </a:p>
        </p:txBody>
      </p:sp>
      <p:sp>
        <p:nvSpPr>
          <p:cNvPr id="213" name="CustomShape 10"/>
          <p:cNvSpPr/>
          <p:nvPr/>
        </p:nvSpPr>
        <p:spPr>
          <a:xfrm>
            <a:off x="578880" y="1552320"/>
            <a:ext cx="524160" cy="524160"/>
          </a:xfrm>
          <a:prstGeom prst="rect">
            <a:avLst/>
          </a:prstGeom>
          <a:solidFill>
            <a:srgbClr val="BF96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14" name="CustomShape 11"/>
          <p:cNvSpPr/>
          <p:nvPr/>
        </p:nvSpPr>
        <p:spPr>
          <a:xfrm>
            <a:off x="578880" y="4146840"/>
            <a:ext cx="524160" cy="524160"/>
          </a:xfrm>
          <a:prstGeom prst="rect">
            <a:avLst/>
          </a:prstGeom>
          <a:solidFill>
            <a:srgbClr val="BF96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15" name="CustomShape 12"/>
          <p:cNvSpPr/>
          <p:nvPr/>
        </p:nvSpPr>
        <p:spPr>
          <a:xfrm>
            <a:off x="5214240" y="1552320"/>
            <a:ext cx="524160" cy="524160"/>
          </a:xfrm>
          <a:prstGeom prst="rect">
            <a:avLst/>
          </a:prstGeom>
          <a:solidFill>
            <a:srgbClr val="BF96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16" name="CustomShape 13"/>
          <p:cNvSpPr/>
          <p:nvPr/>
        </p:nvSpPr>
        <p:spPr>
          <a:xfrm>
            <a:off x="5214240" y="4146840"/>
            <a:ext cx="524160" cy="524160"/>
          </a:xfrm>
          <a:prstGeom prst="rect">
            <a:avLst/>
          </a:prstGeom>
          <a:solidFill>
            <a:srgbClr val="BF96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17" name="CustomShape 14"/>
          <p:cNvSpPr/>
          <p:nvPr/>
        </p:nvSpPr>
        <p:spPr>
          <a:xfrm>
            <a:off x="578880" y="1659960"/>
            <a:ext cx="524160" cy="365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1" strike="noStrike" spc="-1">
                <a:solidFill>
                  <a:srgbClr val="FFFFFF"/>
                </a:solidFill>
                <a:latin typeface="Circe Bold"/>
              </a:rPr>
              <a:t>1</a:t>
            </a:r>
            <a:endParaRPr lang="ru-RU" sz="1800" b="0" strike="noStrike" spc="-1">
              <a:latin typeface="Arial"/>
            </a:endParaRPr>
          </a:p>
        </p:txBody>
      </p:sp>
      <p:sp>
        <p:nvSpPr>
          <p:cNvPr id="218" name="CustomShape 15"/>
          <p:cNvSpPr/>
          <p:nvPr/>
        </p:nvSpPr>
        <p:spPr>
          <a:xfrm>
            <a:off x="5214240" y="1658880"/>
            <a:ext cx="524160" cy="365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1" strike="noStrike" spc="-1">
                <a:solidFill>
                  <a:srgbClr val="FFFFFF"/>
                </a:solidFill>
                <a:latin typeface="Circe Bold"/>
              </a:rPr>
              <a:t>2</a:t>
            </a:r>
            <a:endParaRPr lang="ru-RU" sz="1800" b="0" strike="noStrike" spc="-1">
              <a:latin typeface="Arial"/>
            </a:endParaRPr>
          </a:p>
        </p:txBody>
      </p:sp>
      <p:sp>
        <p:nvSpPr>
          <p:cNvPr id="219" name="CustomShape 16"/>
          <p:cNvSpPr/>
          <p:nvPr/>
        </p:nvSpPr>
        <p:spPr>
          <a:xfrm>
            <a:off x="5214240" y="4256280"/>
            <a:ext cx="524160" cy="365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1" strike="noStrike" spc="-1">
                <a:solidFill>
                  <a:srgbClr val="FFFFFF"/>
                </a:solidFill>
                <a:latin typeface="Circe Bold"/>
              </a:rPr>
              <a:t>4</a:t>
            </a:r>
            <a:endParaRPr lang="ru-RU" sz="1800" b="0" strike="noStrike" spc="-1">
              <a:latin typeface="Arial"/>
            </a:endParaRPr>
          </a:p>
        </p:txBody>
      </p:sp>
      <p:sp>
        <p:nvSpPr>
          <p:cNvPr id="220" name="CustomShape 17"/>
          <p:cNvSpPr/>
          <p:nvPr/>
        </p:nvSpPr>
        <p:spPr>
          <a:xfrm>
            <a:off x="578880" y="4255920"/>
            <a:ext cx="524160" cy="365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1" strike="noStrike" spc="-1">
                <a:solidFill>
                  <a:srgbClr val="FFFFFF"/>
                </a:solidFill>
                <a:latin typeface="Circe Bold"/>
              </a:rPr>
              <a:t>3</a:t>
            </a:r>
            <a:endParaRPr lang="ru-RU" sz="1800" b="0" strike="noStrike" spc="-1">
              <a:latin typeface="Arial"/>
            </a:endParaRPr>
          </a:p>
        </p:txBody>
      </p:sp>
      <p:sp>
        <p:nvSpPr>
          <p:cNvPr id="221" name="CustomShape 18"/>
          <p:cNvSpPr/>
          <p:nvPr/>
        </p:nvSpPr>
        <p:spPr>
          <a:xfrm>
            <a:off x="9488160" y="0"/>
            <a:ext cx="2703600" cy="6857640"/>
          </a:xfrm>
          <a:prstGeom prst="rect">
            <a:avLst/>
          </a:prstGeom>
          <a:solidFill>
            <a:srgbClr val="F5EC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222" name="Рисунок 36"/>
          <p:cNvPicPr/>
          <p:nvPr/>
        </p:nvPicPr>
        <p:blipFill>
          <a:blip r:embed="rId2"/>
          <a:stretch/>
        </p:blipFill>
        <p:spPr>
          <a:xfrm>
            <a:off x="10424160" y="368280"/>
            <a:ext cx="1396080" cy="643320"/>
          </a:xfrm>
          <a:prstGeom prst="rect">
            <a:avLst/>
          </a:prstGeom>
          <a:ln>
            <a:noFill/>
          </a:ln>
        </p:spPr>
      </p:pic>
      <p:pic>
        <p:nvPicPr>
          <p:cNvPr id="223" name="Рисунок 29"/>
          <p:cNvPicPr/>
          <p:nvPr/>
        </p:nvPicPr>
        <p:blipFill>
          <a:blip r:embed="rId3"/>
          <a:stretch/>
        </p:blipFill>
        <p:spPr>
          <a:xfrm>
            <a:off x="10292400" y="4271760"/>
            <a:ext cx="1094760" cy="173880"/>
          </a:xfrm>
          <a:prstGeom prst="rect">
            <a:avLst/>
          </a:prstGeom>
          <a:ln>
            <a:noFill/>
          </a:ln>
        </p:spPr>
      </p:pic>
      <p:pic>
        <p:nvPicPr>
          <p:cNvPr id="224" name="Рисунок 7"/>
          <p:cNvPicPr/>
          <p:nvPr/>
        </p:nvPicPr>
        <p:blipFill>
          <a:blip r:embed="rId4"/>
          <a:stretch/>
        </p:blipFill>
        <p:spPr>
          <a:xfrm>
            <a:off x="10017720" y="2472840"/>
            <a:ext cx="1591200" cy="15912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TextShape 1"/>
          <p:cNvSpPr txBox="1"/>
          <p:nvPr/>
        </p:nvSpPr>
        <p:spPr>
          <a:xfrm>
            <a:off x="304920" y="377640"/>
            <a:ext cx="8670600" cy="4600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no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ru-RU" sz="2800" b="1" strike="noStrike" spc="-1">
                <a:solidFill>
                  <a:srgbClr val="562212"/>
                </a:solidFill>
                <a:latin typeface="Circe"/>
              </a:rPr>
              <a:t>«БИЗНЕС СТАРТ» - обучение и бизнес-услуги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26" name="CustomShape 2"/>
          <p:cNvSpPr/>
          <p:nvPr/>
        </p:nvSpPr>
        <p:spPr>
          <a:xfrm>
            <a:off x="9488160" y="0"/>
            <a:ext cx="2703600" cy="6857640"/>
          </a:xfrm>
          <a:prstGeom prst="rect">
            <a:avLst/>
          </a:prstGeom>
          <a:solidFill>
            <a:srgbClr val="F5EC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227" name="Рисунок 34"/>
          <p:cNvPicPr/>
          <p:nvPr/>
        </p:nvPicPr>
        <p:blipFill>
          <a:blip r:embed="rId2"/>
          <a:stretch/>
        </p:blipFill>
        <p:spPr>
          <a:xfrm>
            <a:off x="10424160" y="368280"/>
            <a:ext cx="1396080" cy="643320"/>
          </a:xfrm>
          <a:prstGeom prst="rect">
            <a:avLst/>
          </a:prstGeom>
          <a:ln>
            <a:noFill/>
          </a:ln>
        </p:spPr>
      </p:pic>
      <p:sp>
        <p:nvSpPr>
          <p:cNvPr id="228" name="CustomShape 3"/>
          <p:cNvSpPr/>
          <p:nvPr/>
        </p:nvSpPr>
        <p:spPr>
          <a:xfrm>
            <a:off x="9645840" y="1811880"/>
            <a:ext cx="2545920" cy="307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ru-RU" sz="1800" b="1" strike="noStrike" spc="-1">
                <a:solidFill>
                  <a:srgbClr val="ED5539"/>
                </a:solidFill>
                <a:latin typeface="Circe"/>
              </a:rPr>
              <a:t>КОНСУЛЬТАЦИИ</a:t>
            </a:r>
            <a:endParaRPr lang="ru-RU" sz="1800" b="0" strike="noStrike" spc="-1">
              <a:latin typeface="Arial"/>
            </a:endParaRPr>
          </a:p>
        </p:txBody>
      </p:sp>
      <p:sp>
        <p:nvSpPr>
          <p:cNvPr id="229" name="CustomShape 4"/>
          <p:cNvSpPr/>
          <p:nvPr/>
        </p:nvSpPr>
        <p:spPr>
          <a:xfrm>
            <a:off x="330120" y="1082880"/>
            <a:ext cx="8885160" cy="553716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77800" sx="102000" sy="102000" algn="ctr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pSp>
        <p:nvGrpSpPr>
          <p:cNvPr id="230" name="Group 5"/>
          <p:cNvGrpSpPr/>
          <p:nvPr/>
        </p:nvGrpSpPr>
        <p:grpSpPr>
          <a:xfrm>
            <a:off x="674640" y="1213920"/>
            <a:ext cx="3725280" cy="1513080"/>
            <a:chOff x="674640" y="1213920"/>
            <a:chExt cx="3725280" cy="1513080"/>
          </a:xfrm>
        </p:grpSpPr>
        <p:sp>
          <p:nvSpPr>
            <p:cNvPr id="231" name="CustomShape 6"/>
            <p:cNvSpPr/>
            <p:nvPr/>
          </p:nvSpPr>
          <p:spPr>
            <a:xfrm>
              <a:off x="878040" y="1213920"/>
              <a:ext cx="3521880" cy="151308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>
              <a:noAutofit/>
            </a:bodyPr>
            <a:lstStyle/>
            <a:p>
              <a:pPr>
                <a:lnSpc>
                  <a:spcPct val="90000"/>
                </a:lnSpc>
              </a:pPr>
              <a:r>
                <a:rPr lang="ru-RU" sz="1800" b="1" strike="noStrike" spc="-1">
                  <a:solidFill>
                    <a:srgbClr val="000000"/>
                  </a:solidFill>
                  <a:latin typeface="Calibri Light"/>
                  <a:ea typeface="SimSun"/>
                </a:rPr>
                <a:t>Консультирование по вопросам начала бизнеса:</a:t>
              </a:r>
              <a:endParaRPr lang="ru-RU" sz="1800" b="0" strike="noStrike" spc="-1">
                <a:latin typeface="Arial"/>
              </a:endParaRPr>
            </a:p>
            <a:p>
              <a:pPr>
                <a:lnSpc>
                  <a:spcPct val="90000"/>
                </a:lnSpc>
                <a:buClr>
                  <a:srgbClr val="000000"/>
                </a:buClr>
                <a:buFont typeface="StarSymbol"/>
                <a:buChar char="-"/>
              </a:pPr>
              <a:r>
                <a:rPr lang="ru-RU" sz="1800" b="0" strike="noStrike" spc="-1">
                  <a:solidFill>
                    <a:srgbClr val="000000"/>
                  </a:solidFill>
                  <a:latin typeface="Calibri Light"/>
                  <a:ea typeface="SimSun"/>
                </a:rPr>
                <a:t>финансовые вопросы</a:t>
              </a:r>
              <a:endParaRPr lang="ru-RU" sz="1800" b="0" strike="noStrike" spc="-1">
                <a:latin typeface="Arial"/>
              </a:endParaRPr>
            </a:p>
            <a:p>
              <a:pPr>
                <a:lnSpc>
                  <a:spcPct val="90000"/>
                </a:lnSpc>
                <a:buClr>
                  <a:srgbClr val="000000"/>
                </a:buClr>
                <a:buFont typeface="StarSymbol"/>
                <a:buChar char="-"/>
              </a:pPr>
              <a:r>
                <a:rPr lang="ru-RU" sz="1800" b="0" strike="noStrike" spc="-1">
                  <a:solidFill>
                    <a:srgbClr val="000000"/>
                  </a:solidFill>
                  <a:latin typeface="Calibri Light"/>
                  <a:ea typeface="SimSun"/>
                </a:rPr>
                <a:t>юридические консультации</a:t>
              </a:r>
              <a:endParaRPr lang="ru-RU" sz="1800" b="0" strike="noStrike" spc="-1">
                <a:latin typeface="Arial"/>
              </a:endParaRPr>
            </a:p>
            <a:p>
              <a:pPr>
                <a:lnSpc>
                  <a:spcPct val="90000"/>
                </a:lnSpc>
                <a:buClr>
                  <a:srgbClr val="000000"/>
                </a:buClr>
                <a:buFont typeface="StarSymbol"/>
                <a:buChar char="-"/>
              </a:pPr>
              <a:r>
                <a:rPr lang="ru-RU" sz="1800" b="0" strike="noStrike" spc="-1">
                  <a:solidFill>
                    <a:srgbClr val="000000"/>
                  </a:solidFill>
                  <a:latin typeface="Calibri Light"/>
                  <a:ea typeface="SimSun"/>
                </a:rPr>
                <a:t> кадровое законодательство</a:t>
              </a:r>
              <a:endParaRPr lang="ru-RU" sz="1800" b="0" strike="noStrike" spc="-1">
                <a:latin typeface="Arial"/>
              </a:endParaRPr>
            </a:p>
            <a:p>
              <a:pPr>
                <a:lnSpc>
                  <a:spcPct val="90000"/>
                </a:lnSpc>
                <a:buClr>
                  <a:srgbClr val="000000"/>
                </a:buClr>
                <a:buFont typeface="StarSymbol"/>
                <a:buChar char="-"/>
              </a:pPr>
              <a:r>
                <a:rPr lang="ru-RU" sz="1800" b="0" strike="noStrike" spc="-1">
                  <a:solidFill>
                    <a:srgbClr val="000000"/>
                  </a:solidFill>
                  <a:latin typeface="Calibri Light"/>
                  <a:ea typeface="SimSun"/>
                </a:rPr>
                <a:t> иные вопросы</a:t>
              </a:r>
              <a:endParaRPr lang="ru-RU" sz="1800" b="0" strike="noStrike" spc="-1">
                <a:latin typeface="Arial"/>
              </a:endParaRPr>
            </a:p>
          </p:txBody>
        </p:sp>
        <p:sp>
          <p:nvSpPr>
            <p:cNvPr id="232" name="CustomShape 7"/>
            <p:cNvSpPr/>
            <p:nvPr/>
          </p:nvSpPr>
          <p:spPr>
            <a:xfrm>
              <a:off x="674640" y="1303200"/>
              <a:ext cx="103680" cy="105480"/>
            </a:xfrm>
            <a:prstGeom prst="ellipse">
              <a:avLst/>
            </a:prstGeom>
            <a:solidFill>
              <a:srgbClr val="ED55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</p:grpSp>
      <p:grpSp>
        <p:nvGrpSpPr>
          <p:cNvPr id="233" name="Group 8"/>
          <p:cNvGrpSpPr/>
          <p:nvPr/>
        </p:nvGrpSpPr>
        <p:grpSpPr>
          <a:xfrm>
            <a:off x="4878360" y="1204200"/>
            <a:ext cx="4096800" cy="761400"/>
            <a:chOff x="4878360" y="1204200"/>
            <a:chExt cx="4096800" cy="761400"/>
          </a:xfrm>
        </p:grpSpPr>
        <p:sp>
          <p:nvSpPr>
            <p:cNvPr id="234" name="CustomShape 9"/>
            <p:cNvSpPr/>
            <p:nvPr/>
          </p:nvSpPr>
          <p:spPr>
            <a:xfrm>
              <a:off x="4992840" y="1204200"/>
              <a:ext cx="3982320" cy="7614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>
              <a:noAutofit/>
            </a:bodyPr>
            <a:lstStyle/>
            <a:p>
              <a:pPr>
                <a:lnSpc>
                  <a:spcPct val="90000"/>
                </a:lnSpc>
              </a:pPr>
              <a:r>
                <a:rPr lang="ru-RU" sz="1800" b="1" strike="noStrike" spc="-1">
                  <a:solidFill>
                    <a:srgbClr val="000000"/>
                  </a:solidFill>
                  <a:latin typeface="Calibri Light"/>
                  <a:ea typeface="SimSun"/>
                </a:rPr>
                <a:t>Обучение по направлениям:</a:t>
              </a:r>
              <a:endParaRPr lang="ru-RU" sz="1800" b="0" strike="noStrike" spc="-1">
                <a:latin typeface="Arial"/>
              </a:endParaRPr>
            </a:p>
            <a:p>
              <a:pPr>
                <a:lnSpc>
                  <a:spcPct val="90000"/>
                </a:lnSpc>
                <a:buClr>
                  <a:srgbClr val="000000"/>
                </a:buClr>
                <a:buFont typeface="StarSymbol"/>
                <a:buChar char="-"/>
              </a:pPr>
              <a:r>
                <a:rPr lang="ru-RU" sz="1800" b="1" strike="noStrike" spc="-1">
                  <a:solidFill>
                    <a:srgbClr val="000000"/>
                  </a:solidFill>
                  <a:latin typeface="Calibri Light"/>
                  <a:ea typeface="SimSun"/>
                </a:rPr>
                <a:t> </a:t>
              </a:r>
              <a:r>
                <a:rPr lang="ru-RU" sz="1800" b="0" strike="noStrike" spc="-1">
                  <a:solidFill>
                    <a:srgbClr val="000000"/>
                  </a:solidFill>
                  <a:latin typeface="Calibri Light"/>
                  <a:ea typeface="SimSun"/>
                </a:rPr>
                <a:t>Азбука предпринимателя</a:t>
              </a:r>
              <a:endParaRPr lang="ru-RU" sz="1800" b="0" strike="noStrike" spc="-1">
                <a:latin typeface="Arial"/>
              </a:endParaRPr>
            </a:p>
            <a:p>
              <a:pPr>
                <a:lnSpc>
                  <a:spcPct val="90000"/>
                </a:lnSpc>
                <a:buClr>
                  <a:srgbClr val="000000"/>
                </a:buClr>
                <a:buFont typeface="StarSymbol"/>
                <a:buChar char="-"/>
              </a:pPr>
              <a:r>
                <a:rPr lang="ru-RU" sz="1800" b="0" strike="noStrike" spc="-1">
                  <a:solidFill>
                    <a:srgbClr val="000000"/>
                  </a:solidFill>
                  <a:latin typeface="Calibri Light"/>
                  <a:ea typeface="SimSun"/>
                </a:rPr>
                <a:t> маркетинг и продвижение</a:t>
              </a:r>
              <a:endParaRPr lang="ru-RU" sz="1800" b="0" strike="noStrike" spc="-1">
                <a:latin typeface="Arial"/>
              </a:endParaRPr>
            </a:p>
            <a:p>
              <a:pPr>
                <a:lnSpc>
                  <a:spcPct val="90000"/>
                </a:lnSpc>
                <a:buClr>
                  <a:srgbClr val="000000"/>
                </a:buClr>
                <a:buFont typeface="StarSymbol"/>
                <a:buChar char="-"/>
              </a:pPr>
              <a:r>
                <a:rPr lang="ru-RU" sz="1800" b="0" strike="noStrike" spc="-1">
                  <a:solidFill>
                    <a:srgbClr val="000000"/>
                  </a:solidFill>
                  <a:latin typeface="Calibri Light"/>
                  <a:ea typeface="SimSun"/>
                </a:rPr>
                <a:t> финансовая грамотность </a:t>
              </a:r>
              <a:endParaRPr lang="ru-RU" sz="1800" b="0" strike="noStrike" spc="-1">
                <a:latin typeface="Arial"/>
              </a:endParaRPr>
            </a:p>
            <a:p>
              <a:pPr>
                <a:lnSpc>
                  <a:spcPct val="90000"/>
                </a:lnSpc>
                <a:buClr>
                  <a:srgbClr val="000000"/>
                </a:buClr>
                <a:buFont typeface="StarSymbol"/>
                <a:buChar char="-"/>
              </a:pPr>
              <a:r>
                <a:rPr lang="ru-RU" sz="1800" b="0" strike="noStrike" spc="-1">
                  <a:solidFill>
                    <a:srgbClr val="000000"/>
                  </a:solidFill>
                  <a:latin typeface="Calibri Light"/>
                  <a:ea typeface="SimSun"/>
                </a:rPr>
                <a:t> и иные программы</a:t>
              </a:r>
              <a:endParaRPr lang="ru-RU" sz="1800" b="0" strike="noStrike" spc="-1">
                <a:latin typeface="Arial"/>
              </a:endParaRPr>
            </a:p>
          </p:txBody>
        </p:sp>
        <p:sp>
          <p:nvSpPr>
            <p:cNvPr id="235" name="CustomShape 10"/>
            <p:cNvSpPr/>
            <p:nvPr/>
          </p:nvSpPr>
          <p:spPr>
            <a:xfrm>
              <a:off x="4878360" y="1301400"/>
              <a:ext cx="99720" cy="105480"/>
            </a:xfrm>
            <a:prstGeom prst="ellipse">
              <a:avLst/>
            </a:prstGeom>
            <a:solidFill>
              <a:srgbClr val="ED55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</p:grpSp>
      <p:pic>
        <p:nvPicPr>
          <p:cNvPr id="236" name="Рисунок 61"/>
          <p:cNvPicPr/>
          <p:nvPr/>
        </p:nvPicPr>
        <p:blipFill>
          <a:blip r:embed="rId3"/>
          <a:stretch/>
        </p:blipFill>
        <p:spPr>
          <a:xfrm>
            <a:off x="10054800" y="2622240"/>
            <a:ext cx="1467720" cy="1467720"/>
          </a:xfrm>
          <a:prstGeom prst="rect">
            <a:avLst/>
          </a:prstGeom>
          <a:ln>
            <a:noFill/>
          </a:ln>
        </p:spPr>
      </p:pic>
      <p:grpSp>
        <p:nvGrpSpPr>
          <p:cNvPr id="237" name="Group 11"/>
          <p:cNvGrpSpPr/>
          <p:nvPr/>
        </p:nvGrpSpPr>
        <p:grpSpPr>
          <a:xfrm>
            <a:off x="4865400" y="3746520"/>
            <a:ext cx="4097160" cy="549000"/>
            <a:chOff x="4865400" y="3746520"/>
            <a:chExt cx="4097160" cy="549000"/>
          </a:xfrm>
        </p:grpSpPr>
        <p:sp>
          <p:nvSpPr>
            <p:cNvPr id="238" name="CustomShape 12"/>
            <p:cNvSpPr/>
            <p:nvPr/>
          </p:nvSpPr>
          <p:spPr>
            <a:xfrm>
              <a:off x="5018760" y="3746520"/>
              <a:ext cx="3943800" cy="5490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>
              <a:noAutofit/>
            </a:bodyPr>
            <a:lstStyle/>
            <a:p>
              <a:pPr>
                <a:lnSpc>
                  <a:spcPct val="90000"/>
                </a:lnSpc>
              </a:pPr>
              <a:r>
                <a:rPr lang="ru-RU" sz="1800" b="1" strike="noStrike" spc="-1">
                  <a:solidFill>
                    <a:srgbClr val="000000"/>
                  </a:solidFill>
                  <a:latin typeface="Calibri Light"/>
                </a:rPr>
                <a:t>Изготовление и трансляция </a:t>
              </a:r>
              <a:r>
                <a:rPr lang="ru-RU" sz="1800" b="0" strike="noStrike" spc="-1">
                  <a:solidFill>
                    <a:srgbClr val="000000"/>
                  </a:solidFill>
                  <a:latin typeface="Calibri Light"/>
                </a:rPr>
                <a:t>ролика в эфире радиостанции Иркутской области;</a:t>
              </a:r>
              <a:endParaRPr lang="ru-RU" sz="1800" b="0" strike="noStrike" spc="-1">
                <a:latin typeface="Arial"/>
              </a:endParaRPr>
            </a:p>
          </p:txBody>
        </p:sp>
        <p:sp>
          <p:nvSpPr>
            <p:cNvPr id="239" name="CustomShape 13"/>
            <p:cNvSpPr/>
            <p:nvPr/>
          </p:nvSpPr>
          <p:spPr>
            <a:xfrm>
              <a:off x="4865400" y="3841560"/>
              <a:ext cx="99720" cy="105480"/>
            </a:xfrm>
            <a:prstGeom prst="ellipse">
              <a:avLst/>
            </a:prstGeom>
            <a:solidFill>
              <a:srgbClr val="ED55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</p:grpSp>
      <p:grpSp>
        <p:nvGrpSpPr>
          <p:cNvPr id="240" name="Group 14"/>
          <p:cNvGrpSpPr/>
          <p:nvPr/>
        </p:nvGrpSpPr>
        <p:grpSpPr>
          <a:xfrm>
            <a:off x="4878360" y="4613760"/>
            <a:ext cx="3744360" cy="703080"/>
            <a:chOff x="4878360" y="4613760"/>
            <a:chExt cx="3744360" cy="703080"/>
          </a:xfrm>
        </p:grpSpPr>
        <p:sp>
          <p:nvSpPr>
            <p:cNvPr id="241" name="CustomShape 15"/>
            <p:cNvSpPr/>
            <p:nvPr/>
          </p:nvSpPr>
          <p:spPr>
            <a:xfrm>
              <a:off x="5031360" y="4613760"/>
              <a:ext cx="3591360" cy="70308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>
              <a:noAutofit/>
            </a:bodyPr>
            <a:lstStyle/>
            <a:p>
              <a:pPr>
                <a:lnSpc>
                  <a:spcPct val="90000"/>
                </a:lnSpc>
              </a:pPr>
              <a:r>
                <a:rPr lang="ru-RU" sz="1800" b="1" strike="noStrike" spc="-1">
                  <a:solidFill>
                    <a:srgbClr val="000000"/>
                  </a:solidFill>
                  <a:latin typeface="Calibri Light"/>
                </a:rPr>
                <a:t>Услуги </a:t>
              </a:r>
              <a:r>
                <a:rPr lang="ru-RU" sz="1800" b="0" strike="noStrike" spc="-1">
                  <a:solidFill>
                    <a:srgbClr val="000000"/>
                  </a:solidFill>
                  <a:latin typeface="Calibri Light"/>
                </a:rPr>
                <a:t>по открытию личного кабинета на электронных торговых площадках</a:t>
              </a:r>
              <a:endParaRPr lang="ru-RU" sz="1800" b="0" strike="noStrike" spc="-1">
                <a:latin typeface="Arial"/>
              </a:endParaRPr>
            </a:p>
          </p:txBody>
        </p:sp>
        <p:sp>
          <p:nvSpPr>
            <p:cNvPr id="242" name="CustomShape 16"/>
            <p:cNvSpPr/>
            <p:nvPr/>
          </p:nvSpPr>
          <p:spPr>
            <a:xfrm>
              <a:off x="4878360" y="4708800"/>
              <a:ext cx="99720" cy="105480"/>
            </a:xfrm>
            <a:prstGeom prst="ellipse">
              <a:avLst/>
            </a:prstGeom>
            <a:solidFill>
              <a:srgbClr val="ED55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</p:grpSp>
      <p:grpSp>
        <p:nvGrpSpPr>
          <p:cNvPr id="243" name="Group 17"/>
          <p:cNvGrpSpPr/>
          <p:nvPr/>
        </p:nvGrpSpPr>
        <p:grpSpPr>
          <a:xfrm>
            <a:off x="636480" y="2824200"/>
            <a:ext cx="3782520" cy="519480"/>
            <a:chOff x="636480" y="2824200"/>
            <a:chExt cx="3782520" cy="519480"/>
          </a:xfrm>
        </p:grpSpPr>
        <p:sp>
          <p:nvSpPr>
            <p:cNvPr id="244" name="CustomShape 18"/>
            <p:cNvSpPr/>
            <p:nvPr/>
          </p:nvSpPr>
          <p:spPr>
            <a:xfrm>
              <a:off x="887040" y="2824200"/>
              <a:ext cx="3531960" cy="51948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>
              <a:noAutofit/>
            </a:bodyPr>
            <a:lstStyle/>
            <a:p>
              <a:pPr>
                <a:lnSpc>
                  <a:spcPct val="90000"/>
                </a:lnSpc>
              </a:pPr>
              <a:r>
                <a:rPr lang="ru-RU" sz="1800" b="1" strike="noStrike" spc="-1">
                  <a:solidFill>
                    <a:srgbClr val="000000"/>
                  </a:solidFill>
                  <a:latin typeface="Calibri Light"/>
                  <a:ea typeface="SimSun"/>
                </a:rPr>
                <a:t>Услуги </a:t>
              </a:r>
              <a:r>
                <a:rPr lang="ru-RU" sz="1800" b="0" strike="noStrike" spc="-1">
                  <a:solidFill>
                    <a:srgbClr val="000000"/>
                  </a:solidFill>
                  <a:latin typeface="Calibri Light"/>
                  <a:ea typeface="SimSun"/>
                </a:rPr>
                <a:t>по модернизации /созданию WEB – сайта</a:t>
              </a:r>
              <a:r>
                <a:rPr lang="ru-RU" sz="1800" b="1" strike="noStrike" spc="-1">
                  <a:solidFill>
                    <a:srgbClr val="000000"/>
                  </a:solidFill>
                  <a:latin typeface="Calibri Light"/>
                  <a:ea typeface="SimSun"/>
                </a:rPr>
                <a:t> </a:t>
              </a:r>
              <a:endParaRPr lang="ru-RU" sz="1800" b="0" strike="noStrike" spc="-1">
                <a:latin typeface="Arial"/>
              </a:endParaRPr>
            </a:p>
          </p:txBody>
        </p:sp>
        <p:sp>
          <p:nvSpPr>
            <p:cNvPr id="245" name="CustomShape 19"/>
            <p:cNvSpPr/>
            <p:nvPr/>
          </p:nvSpPr>
          <p:spPr>
            <a:xfrm>
              <a:off x="636480" y="2917080"/>
              <a:ext cx="99720" cy="105480"/>
            </a:xfrm>
            <a:prstGeom prst="ellipse">
              <a:avLst/>
            </a:prstGeom>
            <a:solidFill>
              <a:srgbClr val="ED55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</p:grpSp>
      <p:sp>
        <p:nvSpPr>
          <p:cNvPr id="246" name="CustomShape 20"/>
          <p:cNvSpPr/>
          <p:nvPr/>
        </p:nvSpPr>
        <p:spPr>
          <a:xfrm>
            <a:off x="827280" y="4142520"/>
            <a:ext cx="3731760" cy="609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ru-RU" sz="1800" b="1" strike="noStrike" spc="-1">
                <a:solidFill>
                  <a:srgbClr val="000000"/>
                </a:solidFill>
                <a:latin typeface="Calibri Light"/>
                <a:ea typeface="SimSun"/>
              </a:rPr>
              <a:t>Услуги по разработке фирменного стиля;</a:t>
            </a:r>
            <a:endParaRPr lang="ru-RU" sz="1800" b="0" strike="noStrike" spc="-1">
              <a:latin typeface="Arial"/>
            </a:endParaRPr>
          </a:p>
        </p:txBody>
      </p:sp>
      <p:grpSp>
        <p:nvGrpSpPr>
          <p:cNvPr id="247" name="Group 21"/>
          <p:cNvGrpSpPr/>
          <p:nvPr/>
        </p:nvGrpSpPr>
        <p:grpSpPr>
          <a:xfrm>
            <a:off x="661680" y="5009400"/>
            <a:ext cx="3794760" cy="505800"/>
            <a:chOff x="661680" y="5009400"/>
            <a:chExt cx="3794760" cy="505800"/>
          </a:xfrm>
        </p:grpSpPr>
        <p:sp>
          <p:nvSpPr>
            <p:cNvPr id="248" name="CustomShape 22"/>
            <p:cNvSpPr/>
            <p:nvPr/>
          </p:nvSpPr>
          <p:spPr>
            <a:xfrm>
              <a:off x="815040" y="5009400"/>
              <a:ext cx="3641400" cy="505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>
              <a:noAutofit/>
            </a:bodyPr>
            <a:lstStyle/>
            <a:p>
              <a:pPr>
                <a:lnSpc>
                  <a:spcPct val="90000"/>
                </a:lnSpc>
              </a:pPr>
              <a:r>
                <a:rPr lang="ru-RU" sz="1800" b="1" strike="noStrike" spc="-1">
                  <a:solidFill>
                    <a:srgbClr val="000000"/>
                  </a:solidFill>
                  <a:latin typeface="Calibri Light"/>
                  <a:ea typeface="SimSun"/>
                </a:rPr>
                <a:t>Маркетинговые и патентные исследования</a:t>
              </a:r>
              <a:endParaRPr lang="ru-RU" sz="1800" b="0" strike="noStrike" spc="-1">
                <a:latin typeface="Arial"/>
              </a:endParaRPr>
            </a:p>
          </p:txBody>
        </p:sp>
        <p:sp>
          <p:nvSpPr>
            <p:cNvPr id="249" name="CustomShape 23"/>
            <p:cNvSpPr/>
            <p:nvPr/>
          </p:nvSpPr>
          <p:spPr>
            <a:xfrm>
              <a:off x="661680" y="5085720"/>
              <a:ext cx="99720" cy="105480"/>
            </a:xfrm>
            <a:prstGeom prst="ellipse">
              <a:avLst/>
            </a:prstGeom>
            <a:solidFill>
              <a:srgbClr val="ED55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</p:grpSp>
      <p:grpSp>
        <p:nvGrpSpPr>
          <p:cNvPr id="250" name="Group 24"/>
          <p:cNvGrpSpPr/>
          <p:nvPr/>
        </p:nvGrpSpPr>
        <p:grpSpPr>
          <a:xfrm>
            <a:off x="4824360" y="5516640"/>
            <a:ext cx="4122360" cy="750600"/>
            <a:chOff x="4824360" y="5516640"/>
            <a:chExt cx="4122360" cy="750600"/>
          </a:xfrm>
        </p:grpSpPr>
        <p:sp>
          <p:nvSpPr>
            <p:cNvPr id="251" name="CustomShape 25"/>
            <p:cNvSpPr/>
            <p:nvPr/>
          </p:nvSpPr>
          <p:spPr>
            <a:xfrm>
              <a:off x="4999680" y="5516640"/>
              <a:ext cx="3947040" cy="7506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>
              <a:noAutofit/>
            </a:bodyPr>
            <a:lstStyle/>
            <a:p>
              <a:pPr>
                <a:lnSpc>
                  <a:spcPct val="90000"/>
                </a:lnSpc>
              </a:pPr>
              <a:r>
                <a:rPr lang="ru-RU" sz="1800" b="1" strike="noStrike" spc="-1">
                  <a:solidFill>
                    <a:srgbClr val="000000"/>
                  </a:solidFill>
                  <a:latin typeface="Calibri Light"/>
                </a:rPr>
                <a:t>Сопровождение </a:t>
              </a:r>
              <a:r>
                <a:rPr lang="ru-RU" sz="1800" b="0" strike="noStrike" spc="-1">
                  <a:solidFill>
                    <a:srgbClr val="000000"/>
                  </a:solidFill>
                  <a:latin typeface="Calibri Light"/>
                </a:rPr>
                <a:t>участия в государственных закупках и коммерческих тендерах</a:t>
              </a:r>
              <a:endParaRPr lang="ru-RU" sz="1800" b="0" strike="noStrike" spc="-1">
                <a:latin typeface="Arial"/>
              </a:endParaRPr>
            </a:p>
          </p:txBody>
        </p:sp>
        <p:sp>
          <p:nvSpPr>
            <p:cNvPr id="252" name="CustomShape 26"/>
            <p:cNvSpPr/>
            <p:nvPr/>
          </p:nvSpPr>
          <p:spPr>
            <a:xfrm>
              <a:off x="4824360" y="5640120"/>
              <a:ext cx="111960" cy="105480"/>
            </a:xfrm>
            <a:prstGeom prst="ellipse">
              <a:avLst/>
            </a:prstGeom>
            <a:solidFill>
              <a:srgbClr val="ED55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</p:grpSp>
      <p:grpSp>
        <p:nvGrpSpPr>
          <p:cNvPr id="253" name="Group 27"/>
          <p:cNvGrpSpPr/>
          <p:nvPr/>
        </p:nvGrpSpPr>
        <p:grpSpPr>
          <a:xfrm>
            <a:off x="610920" y="3616920"/>
            <a:ext cx="3723480" cy="426960"/>
            <a:chOff x="610920" y="3616920"/>
            <a:chExt cx="3723480" cy="426960"/>
          </a:xfrm>
        </p:grpSpPr>
        <p:sp>
          <p:nvSpPr>
            <p:cNvPr id="254" name="CustomShape 28"/>
            <p:cNvSpPr/>
            <p:nvPr/>
          </p:nvSpPr>
          <p:spPr>
            <a:xfrm>
              <a:off x="831960" y="3616920"/>
              <a:ext cx="3502440" cy="4269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>
              <a:noAutofit/>
            </a:bodyPr>
            <a:lstStyle/>
            <a:p>
              <a:pPr>
                <a:lnSpc>
                  <a:spcPct val="90000"/>
                </a:lnSpc>
              </a:pPr>
              <a:r>
                <a:rPr lang="ru-RU" sz="1800" b="1" strike="noStrike" spc="-1">
                  <a:solidFill>
                    <a:srgbClr val="000000"/>
                  </a:solidFill>
                  <a:latin typeface="Calibri Light"/>
                </a:rPr>
                <a:t>Подготовка бизнес-плана; </a:t>
              </a:r>
              <a:endParaRPr lang="ru-RU" sz="1800" b="0" strike="noStrike" spc="-1">
                <a:latin typeface="Arial"/>
              </a:endParaRPr>
            </a:p>
          </p:txBody>
        </p:sp>
        <p:sp>
          <p:nvSpPr>
            <p:cNvPr id="255" name="CustomShape 29"/>
            <p:cNvSpPr/>
            <p:nvPr/>
          </p:nvSpPr>
          <p:spPr>
            <a:xfrm>
              <a:off x="610920" y="3692880"/>
              <a:ext cx="99720" cy="105480"/>
            </a:xfrm>
            <a:prstGeom prst="ellipse">
              <a:avLst/>
            </a:prstGeom>
            <a:solidFill>
              <a:srgbClr val="ED55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</p:grpSp>
      <p:grpSp>
        <p:nvGrpSpPr>
          <p:cNvPr id="256" name="Group 30"/>
          <p:cNvGrpSpPr/>
          <p:nvPr/>
        </p:nvGrpSpPr>
        <p:grpSpPr>
          <a:xfrm>
            <a:off x="4852800" y="2629080"/>
            <a:ext cx="4097160" cy="549000"/>
            <a:chOff x="4852800" y="2629080"/>
            <a:chExt cx="4097160" cy="549000"/>
          </a:xfrm>
        </p:grpSpPr>
        <p:sp>
          <p:nvSpPr>
            <p:cNvPr id="257" name="CustomShape 31"/>
            <p:cNvSpPr/>
            <p:nvPr/>
          </p:nvSpPr>
          <p:spPr>
            <a:xfrm>
              <a:off x="5006160" y="2629080"/>
              <a:ext cx="3943800" cy="5490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>
              <a:noAutofit/>
            </a:bodyPr>
            <a:lstStyle/>
            <a:p>
              <a:pPr>
                <a:lnSpc>
                  <a:spcPct val="90000"/>
                </a:lnSpc>
              </a:pPr>
              <a:r>
                <a:rPr lang="ru-RU" sz="1800" b="1" strike="noStrike" spc="-1">
                  <a:solidFill>
                    <a:srgbClr val="000000"/>
                  </a:solidFill>
                  <a:latin typeface="Calibri Light"/>
                </a:rPr>
                <a:t>Изготовление </a:t>
              </a:r>
              <a:r>
                <a:rPr lang="ru-RU" sz="1800" b="0" strike="noStrike" spc="-1">
                  <a:solidFill>
                    <a:srgbClr val="000000"/>
                  </a:solidFill>
                  <a:latin typeface="Calibri Light"/>
                </a:rPr>
                <a:t>полиграфической продукции</a:t>
              </a:r>
              <a:r>
                <a:rPr lang="ru-RU" sz="1800" b="0" strike="noStrike" spc="-1">
                  <a:solidFill>
                    <a:srgbClr val="000000"/>
                  </a:solidFill>
                  <a:latin typeface="Calibri Light"/>
                  <a:ea typeface="SimSun"/>
                </a:rPr>
                <a:t> и подготовка презентационных и других материалов в электронном виде;</a:t>
              </a:r>
              <a:endParaRPr lang="ru-RU" sz="1800" b="0" strike="noStrike" spc="-1">
                <a:latin typeface="Arial"/>
              </a:endParaRPr>
            </a:p>
          </p:txBody>
        </p:sp>
        <p:sp>
          <p:nvSpPr>
            <p:cNvPr id="258" name="CustomShape 32"/>
            <p:cNvSpPr/>
            <p:nvPr/>
          </p:nvSpPr>
          <p:spPr>
            <a:xfrm>
              <a:off x="4852800" y="2724120"/>
              <a:ext cx="99720" cy="105480"/>
            </a:xfrm>
            <a:prstGeom prst="ellipse">
              <a:avLst/>
            </a:prstGeom>
            <a:solidFill>
              <a:srgbClr val="ED55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</p:grpSp>
      <p:grpSp>
        <p:nvGrpSpPr>
          <p:cNvPr id="259" name="Group 33"/>
          <p:cNvGrpSpPr/>
          <p:nvPr/>
        </p:nvGrpSpPr>
        <p:grpSpPr>
          <a:xfrm>
            <a:off x="633240" y="5752080"/>
            <a:ext cx="3785040" cy="505800"/>
            <a:chOff x="633240" y="5752080"/>
            <a:chExt cx="3785040" cy="505800"/>
          </a:xfrm>
        </p:grpSpPr>
        <p:sp>
          <p:nvSpPr>
            <p:cNvPr id="260" name="CustomShape 34"/>
            <p:cNvSpPr/>
            <p:nvPr/>
          </p:nvSpPr>
          <p:spPr>
            <a:xfrm>
              <a:off x="776880" y="5752080"/>
              <a:ext cx="3641400" cy="505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>
              <a:noAutofit/>
            </a:bodyPr>
            <a:lstStyle/>
            <a:p>
              <a:pPr>
                <a:lnSpc>
                  <a:spcPct val="90000"/>
                </a:lnSpc>
              </a:pPr>
              <a:r>
                <a:rPr lang="ru-RU" sz="1800" b="1" strike="noStrike" spc="-1">
                  <a:solidFill>
                    <a:srgbClr val="000000"/>
                  </a:solidFill>
                  <a:latin typeface="Calibri Light"/>
                  <a:ea typeface="SimSun"/>
                </a:rPr>
                <a:t>Услуги по организации и проведению выставок и ярмарок</a:t>
              </a:r>
              <a:endParaRPr lang="ru-RU" sz="1800" b="0" strike="noStrike" spc="-1">
                <a:latin typeface="Arial"/>
              </a:endParaRPr>
            </a:p>
          </p:txBody>
        </p:sp>
        <p:sp>
          <p:nvSpPr>
            <p:cNvPr id="261" name="CustomShape 35"/>
            <p:cNvSpPr/>
            <p:nvPr/>
          </p:nvSpPr>
          <p:spPr>
            <a:xfrm>
              <a:off x="633240" y="5819040"/>
              <a:ext cx="99720" cy="105480"/>
            </a:xfrm>
            <a:prstGeom prst="ellipse">
              <a:avLst/>
            </a:prstGeom>
            <a:solidFill>
              <a:srgbClr val="ED55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</p:grpSp>
      <p:sp>
        <p:nvSpPr>
          <p:cNvPr id="262" name="CustomShape 36"/>
          <p:cNvSpPr/>
          <p:nvPr/>
        </p:nvSpPr>
        <p:spPr>
          <a:xfrm>
            <a:off x="620640" y="4273920"/>
            <a:ext cx="99720" cy="105480"/>
          </a:xfrm>
          <a:prstGeom prst="ellipse">
            <a:avLst/>
          </a:prstGeom>
          <a:solidFill>
            <a:srgbClr val="ED5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TextShape 1"/>
          <p:cNvSpPr txBox="1"/>
          <p:nvPr/>
        </p:nvSpPr>
        <p:spPr>
          <a:xfrm>
            <a:off x="268920" y="424800"/>
            <a:ext cx="8670600" cy="4600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no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ru-RU" sz="2800" b="1" strike="noStrike" spc="-1">
                <a:solidFill>
                  <a:srgbClr val="562212"/>
                </a:solidFill>
                <a:latin typeface="Circe"/>
              </a:rPr>
              <a:t>Центр поддержки предпринимательства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64" name="CustomShape 2"/>
          <p:cNvSpPr/>
          <p:nvPr/>
        </p:nvSpPr>
        <p:spPr>
          <a:xfrm>
            <a:off x="9488160" y="0"/>
            <a:ext cx="2703600" cy="6857640"/>
          </a:xfrm>
          <a:prstGeom prst="rect">
            <a:avLst/>
          </a:prstGeom>
          <a:solidFill>
            <a:srgbClr val="F5EC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265" name="Рисунок 34"/>
          <p:cNvPicPr/>
          <p:nvPr/>
        </p:nvPicPr>
        <p:blipFill>
          <a:blip r:embed="rId2"/>
          <a:stretch/>
        </p:blipFill>
        <p:spPr>
          <a:xfrm>
            <a:off x="10424160" y="368280"/>
            <a:ext cx="1396080" cy="643320"/>
          </a:xfrm>
          <a:prstGeom prst="rect">
            <a:avLst/>
          </a:prstGeom>
          <a:ln>
            <a:noFill/>
          </a:ln>
        </p:spPr>
      </p:pic>
      <p:graphicFrame>
        <p:nvGraphicFramePr>
          <p:cNvPr id="266" name="Table 3"/>
          <p:cNvGraphicFramePr/>
          <p:nvPr>
            <p:extLst>
              <p:ext uri="{D42A27DB-BD31-4B8C-83A1-F6EECF244321}">
                <p14:modId xmlns:p14="http://schemas.microsoft.com/office/powerpoint/2010/main" val="4128109488"/>
              </p:ext>
            </p:extLst>
          </p:nvPr>
        </p:nvGraphicFramePr>
        <p:xfrm>
          <a:off x="812520" y="1217340"/>
          <a:ext cx="8535600" cy="4267728"/>
        </p:xfrm>
        <a:graphic>
          <a:graphicData uri="http://schemas.openxmlformats.org/drawingml/2006/table">
            <a:tbl>
              <a:tblPr/>
              <a:tblGrid>
                <a:gridCol w="631188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22372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564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ED5539"/>
                          </a:solidFill>
                          <a:latin typeface="Calibri"/>
                        </a:rPr>
                        <a:t>Фонд финансирует до 90 % от стоимости услуги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43560" marR="4356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FFFFFF"/>
                          </a:solidFill>
                          <a:latin typeface="Calibri"/>
                        </a:rPr>
                        <a:t>Частичная оплата </a:t>
                      </a:r>
                      <a:endParaRPr lang="ru-RU" sz="1400" b="0" strike="noStrike" spc="-1" dirty="0">
                        <a:latin typeface="Arial"/>
                      </a:endParaRPr>
                    </a:p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FFFFFF"/>
                          </a:solidFill>
                          <a:latin typeface="Calibri"/>
                        </a:rPr>
                        <a:t>услуг исполнителей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 marL="43560" marR="43560">
                    <a:solidFill>
                      <a:srgbClr val="5E342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475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5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Изготовление аудио-ролика о товарах (работах, услугах) СМСП и трансляция его в эфире радиостанции Иркутской области - (ролик 20 сек.)</a:t>
                      </a:r>
                      <a:endParaRPr lang="ru-RU" sz="1500" b="0" strike="noStrike" spc="-1" dirty="0">
                        <a:latin typeface="Arial"/>
                      </a:endParaRPr>
                    </a:p>
                  </a:txBody>
                  <a:tcPr marL="43560" marR="4356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до 15 000 руб.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 marL="43560" marR="43560">
                    <a:solidFill>
                      <a:srgbClr val="EED8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475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5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Настройка или оптимизация рекламной кампании (таргетированной рекламы) в социальных сетях о товарах (работах, услугах) предпринимателя</a:t>
                      </a:r>
                      <a:endParaRPr lang="ru-RU" sz="1500" b="0" strike="noStrike" spc="-1" dirty="0">
                        <a:latin typeface="Arial"/>
                      </a:endParaRPr>
                    </a:p>
                  </a:txBody>
                  <a:tcPr marL="43560" marR="4356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до 12 000 руб.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marL="43560" marR="43560">
                    <a:solidFill>
                      <a:srgbClr val="EED8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475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5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Изготовление полиграфической продукции о товарах (работах, услугах) СМСП (листовки, брошюры и пр.)</a:t>
                      </a:r>
                      <a:endParaRPr lang="ru-RU" sz="1500" b="0" strike="noStrike" spc="-1" dirty="0">
                        <a:latin typeface="Arial"/>
                      </a:endParaRPr>
                    </a:p>
                  </a:txBody>
                  <a:tcPr marL="43560" marR="4356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до 20 000 руб.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 marL="43560" marR="43560">
                    <a:solidFill>
                      <a:srgbClr val="EED8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4458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5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Оказание услуг по разработке маркетинговой стратегии и проведение рекламной компании</a:t>
                      </a:r>
                      <a:endParaRPr lang="ru-RU" sz="1500" b="0" strike="noStrike" spc="-1" dirty="0">
                        <a:latin typeface="Arial"/>
                      </a:endParaRPr>
                    </a:p>
                  </a:txBody>
                  <a:tcPr marL="43560" marR="4356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до 25 000 руб.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 marL="43560" marR="43560">
                    <a:solidFill>
                      <a:srgbClr val="EED8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5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Услуги по организации и проведению бизнес-миссий, выставок</a:t>
                      </a:r>
                      <a:endParaRPr lang="ru-RU" sz="1500" b="0" strike="noStrike" spc="-1" dirty="0">
                        <a:latin typeface="Arial"/>
                      </a:endParaRPr>
                    </a:p>
                  </a:txBody>
                  <a:tcPr marL="43560" marR="4356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до 50 000 руб.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 marL="43560" marR="43560">
                    <a:solidFill>
                      <a:srgbClr val="EED8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5475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5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Услуги по сопровождению и выводу на маркетплейсы</a:t>
                      </a:r>
                      <a:endParaRPr lang="ru-RU" sz="1500" b="0" strike="noStrike" spc="-1">
                        <a:latin typeface="Arial"/>
                      </a:endParaRPr>
                    </a:p>
                  </a:txBody>
                  <a:tcPr marL="43560" marR="4356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до 50 000 руб.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 marL="43560" marR="43560">
                    <a:solidFill>
                      <a:srgbClr val="EED8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547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5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Подготовка и написание бизнес-планов</a:t>
                      </a:r>
                      <a:endParaRPr lang="ru-RU" sz="1500" b="0" strike="noStrike" spc="-1" dirty="0">
                        <a:latin typeface="Arial"/>
                      </a:endParaRPr>
                    </a:p>
                  </a:txBody>
                  <a:tcPr marL="43560" marR="4356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до 50 000 руб.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 marL="43560" marR="43560">
                    <a:solidFill>
                      <a:srgbClr val="EED8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  <p:pic>
        <p:nvPicPr>
          <p:cNvPr id="267" name="Рисунок 5"/>
          <p:cNvPicPr/>
          <p:nvPr/>
        </p:nvPicPr>
        <p:blipFill>
          <a:blip r:embed="rId3"/>
          <a:stretch/>
        </p:blipFill>
        <p:spPr>
          <a:xfrm>
            <a:off x="10105920" y="2919240"/>
            <a:ext cx="1467720" cy="1467720"/>
          </a:xfrm>
          <a:prstGeom prst="rect">
            <a:avLst/>
          </a:prstGeom>
          <a:ln>
            <a:noFill/>
          </a:ln>
        </p:spPr>
      </p:pic>
      <p:sp>
        <p:nvSpPr>
          <p:cNvPr id="269" name="CustomShape 5"/>
          <p:cNvSpPr/>
          <p:nvPr/>
        </p:nvSpPr>
        <p:spPr>
          <a:xfrm>
            <a:off x="514140" y="3041280"/>
            <a:ext cx="99720" cy="99720"/>
          </a:xfrm>
          <a:prstGeom prst="ellipse">
            <a:avLst/>
          </a:prstGeom>
          <a:solidFill>
            <a:srgbClr val="ED5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70" name="CustomShape 6"/>
          <p:cNvSpPr/>
          <p:nvPr/>
        </p:nvSpPr>
        <p:spPr>
          <a:xfrm>
            <a:off x="518070" y="3579390"/>
            <a:ext cx="99720" cy="99720"/>
          </a:xfrm>
          <a:prstGeom prst="ellipse">
            <a:avLst/>
          </a:prstGeom>
          <a:solidFill>
            <a:srgbClr val="ED5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71" name="CustomShape 7"/>
          <p:cNvSpPr/>
          <p:nvPr/>
        </p:nvSpPr>
        <p:spPr>
          <a:xfrm>
            <a:off x="495600" y="5130158"/>
            <a:ext cx="99720" cy="99720"/>
          </a:xfrm>
          <a:prstGeom prst="ellipse">
            <a:avLst/>
          </a:prstGeom>
          <a:solidFill>
            <a:srgbClr val="ED5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72" name="CustomShape 8"/>
          <p:cNvSpPr/>
          <p:nvPr/>
        </p:nvSpPr>
        <p:spPr>
          <a:xfrm>
            <a:off x="519570" y="1973430"/>
            <a:ext cx="99720" cy="99720"/>
          </a:xfrm>
          <a:prstGeom prst="ellipse">
            <a:avLst/>
          </a:prstGeom>
          <a:solidFill>
            <a:srgbClr val="ED5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73" name="CustomShape 9"/>
          <p:cNvSpPr/>
          <p:nvPr/>
        </p:nvSpPr>
        <p:spPr>
          <a:xfrm>
            <a:off x="514140" y="2478071"/>
            <a:ext cx="99720" cy="99720"/>
          </a:xfrm>
          <a:prstGeom prst="ellipse">
            <a:avLst/>
          </a:prstGeom>
          <a:solidFill>
            <a:srgbClr val="ED5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74" name="CustomShape 10"/>
          <p:cNvSpPr/>
          <p:nvPr/>
        </p:nvSpPr>
        <p:spPr>
          <a:xfrm>
            <a:off x="495600" y="4120875"/>
            <a:ext cx="99720" cy="99720"/>
          </a:xfrm>
          <a:prstGeom prst="ellipse">
            <a:avLst/>
          </a:prstGeom>
          <a:solidFill>
            <a:srgbClr val="ED5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75" name="CustomShape 11"/>
          <p:cNvSpPr/>
          <p:nvPr/>
        </p:nvSpPr>
        <p:spPr>
          <a:xfrm>
            <a:off x="497895" y="4652865"/>
            <a:ext cx="99720" cy="99720"/>
          </a:xfrm>
          <a:prstGeom prst="ellipse">
            <a:avLst/>
          </a:prstGeom>
          <a:solidFill>
            <a:srgbClr val="ED5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TextShape 1"/>
          <p:cNvSpPr txBox="1"/>
          <p:nvPr/>
        </p:nvSpPr>
        <p:spPr>
          <a:xfrm>
            <a:off x="304920" y="459720"/>
            <a:ext cx="5368680" cy="4600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no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ru-RU" sz="2800" b="0" strike="noStrike" spc="-1">
                <a:solidFill>
                  <a:srgbClr val="5E3427"/>
                </a:solidFill>
                <a:latin typeface="Circe Bold"/>
              </a:rPr>
              <a:t>Центр кластерного развития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8" name="CustomShape 2"/>
          <p:cNvSpPr/>
          <p:nvPr/>
        </p:nvSpPr>
        <p:spPr>
          <a:xfrm>
            <a:off x="395640" y="4562640"/>
            <a:ext cx="11421360" cy="193572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77800" sx="102000" sy="102000" algn="ctr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79" name="CustomShape 3"/>
          <p:cNvSpPr/>
          <p:nvPr/>
        </p:nvSpPr>
        <p:spPr>
          <a:xfrm>
            <a:off x="923400" y="5609520"/>
            <a:ext cx="5401080" cy="639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latin typeface="Circe Light"/>
              </a:rPr>
              <a:t>Разработка и реализация совместных </a:t>
            </a:r>
            <a:r>
              <a:t/>
            </a:r>
            <a:br/>
            <a:r>
              <a:rPr lang="ru-RU" sz="1800" b="0" strike="noStrike" spc="-1">
                <a:solidFill>
                  <a:srgbClr val="000000"/>
                </a:solidFill>
                <a:latin typeface="Circe Light"/>
              </a:rPr>
              <a:t>кластерных проектов</a:t>
            </a:r>
            <a:endParaRPr lang="ru-RU" sz="1800" b="0" strike="noStrike" spc="-1">
              <a:latin typeface="Arial"/>
            </a:endParaRPr>
          </a:p>
        </p:txBody>
      </p:sp>
      <p:sp>
        <p:nvSpPr>
          <p:cNvPr id="280" name="CustomShape 4"/>
          <p:cNvSpPr/>
          <p:nvPr/>
        </p:nvSpPr>
        <p:spPr>
          <a:xfrm>
            <a:off x="6793560" y="5648760"/>
            <a:ext cx="5401080" cy="639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latin typeface="Circe Light"/>
              </a:rPr>
              <a:t>Организация подготовки, переподготовки </a:t>
            </a:r>
            <a:r>
              <a:t/>
            </a:r>
            <a:br/>
            <a:r>
              <a:rPr lang="ru-RU" sz="1800" b="0" strike="noStrike" spc="-1">
                <a:solidFill>
                  <a:srgbClr val="000000"/>
                </a:solidFill>
                <a:latin typeface="Circe Light"/>
              </a:rPr>
              <a:t>и повышения квалификации кадров</a:t>
            </a:r>
            <a:endParaRPr lang="ru-RU" sz="1800" b="0" strike="noStrike" spc="-1">
              <a:latin typeface="Arial"/>
            </a:endParaRPr>
          </a:p>
        </p:txBody>
      </p:sp>
      <p:sp>
        <p:nvSpPr>
          <p:cNvPr id="281" name="CustomShape 5"/>
          <p:cNvSpPr/>
          <p:nvPr/>
        </p:nvSpPr>
        <p:spPr>
          <a:xfrm>
            <a:off x="918000" y="4827600"/>
            <a:ext cx="4710960" cy="639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latin typeface="Circe Light"/>
              </a:rPr>
              <a:t>Содействие в получении государственной поддержки</a:t>
            </a:r>
            <a:endParaRPr lang="ru-RU" sz="1800" b="0" strike="noStrike" spc="-1">
              <a:latin typeface="Arial"/>
            </a:endParaRPr>
          </a:p>
        </p:txBody>
      </p:sp>
      <p:sp>
        <p:nvSpPr>
          <p:cNvPr id="282" name="CustomShape 6"/>
          <p:cNvSpPr/>
          <p:nvPr/>
        </p:nvSpPr>
        <p:spPr>
          <a:xfrm>
            <a:off x="6829920" y="4843800"/>
            <a:ext cx="5274360" cy="639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latin typeface="Circe Light"/>
              </a:rPr>
              <a:t>Вывод на рынок новых продуктов (услуг) участников кластеров</a:t>
            </a:r>
            <a:endParaRPr lang="ru-RU" sz="1800" b="0" strike="noStrike" spc="-1">
              <a:latin typeface="Arial"/>
            </a:endParaRPr>
          </a:p>
        </p:txBody>
      </p:sp>
      <p:sp>
        <p:nvSpPr>
          <p:cNvPr id="283" name="CustomShape 7"/>
          <p:cNvSpPr/>
          <p:nvPr/>
        </p:nvSpPr>
        <p:spPr>
          <a:xfrm>
            <a:off x="793440" y="4934880"/>
            <a:ext cx="99720" cy="99720"/>
          </a:xfrm>
          <a:prstGeom prst="ellipse">
            <a:avLst/>
          </a:prstGeom>
          <a:solidFill>
            <a:srgbClr val="ED5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84" name="CustomShape 8"/>
          <p:cNvSpPr/>
          <p:nvPr/>
        </p:nvSpPr>
        <p:spPr>
          <a:xfrm>
            <a:off x="781200" y="5693400"/>
            <a:ext cx="99720" cy="99720"/>
          </a:xfrm>
          <a:prstGeom prst="ellipse">
            <a:avLst/>
          </a:prstGeom>
          <a:solidFill>
            <a:srgbClr val="ED5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85" name="CustomShape 9"/>
          <p:cNvSpPr/>
          <p:nvPr/>
        </p:nvSpPr>
        <p:spPr>
          <a:xfrm>
            <a:off x="6632640" y="4970520"/>
            <a:ext cx="99720" cy="99720"/>
          </a:xfrm>
          <a:prstGeom prst="ellipse">
            <a:avLst/>
          </a:prstGeom>
          <a:solidFill>
            <a:srgbClr val="ED5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86" name="CustomShape 10"/>
          <p:cNvSpPr/>
          <p:nvPr/>
        </p:nvSpPr>
        <p:spPr>
          <a:xfrm>
            <a:off x="6620400" y="5728680"/>
            <a:ext cx="99720" cy="99720"/>
          </a:xfrm>
          <a:prstGeom prst="ellipse">
            <a:avLst/>
          </a:prstGeom>
          <a:solidFill>
            <a:srgbClr val="ED5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pSp>
        <p:nvGrpSpPr>
          <p:cNvPr id="287" name="Group 11"/>
          <p:cNvGrpSpPr/>
          <p:nvPr/>
        </p:nvGrpSpPr>
        <p:grpSpPr>
          <a:xfrm>
            <a:off x="430560" y="1512000"/>
            <a:ext cx="10009440" cy="2885760"/>
            <a:chOff x="430560" y="1512000"/>
            <a:chExt cx="10009440" cy="2885760"/>
          </a:xfrm>
        </p:grpSpPr>
        <p:sp>
          <p:nvSpPr>
            <p:cNvPr id="288" name="CustomShape 12"/>
            <p:cNvSpPr/>
            <p:nvPr/>
          </p:nvSpPr>
          <p:spPr>
            <a:xfrm>
              <a:off x="2124720" y="1512000"/>
              <a:ext cx="2247480" cy="30348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>
              <a:noAutofit/>
            </a:bodyPr>
            <a:lstStyle/>
            <a:p>
              <a:pPr algn="r">
                <a:lnSpc>
                  <a:spcPct val="90000"/>
                </a:lnSpc>
              </a:pPr>
              <a:r>
                <a:rPr lang="ru-RU" sz="1800" b="0" strike="noStrike" spc="-1">
                  <a:solidFill>
                    <a:srgbClr val="562212"/>
                  </a:solidFill>
                  <a:latin typeface="Circe"/>
                </a:rPr>
                <a:t>Фармацевтический</a:t>
              </a:r>
              <a:endParaRPr lang="ru-RU" sz="1800" b="0" strike="noStrike" spc="-1">
                <a:latin typeface="Arial"/>
              </a:endParaRPr>
            </a:p>
          </p:txBody>
        </p:sp>
        <p:sp>
          <p:nvSpPr>
            <p:cNvPr id="289" name="CustomShape 13"/>
            <p:cNvSpPr/>
            <p:nvPr/>
          </p:nvSpPr>
          <p:spPr>
            <a:xfrm>
              <a:off x="1378440" y="2391120"/>
              <a:ext cx="2303280" cy="3607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>
              <a:noAutofit/>
            </a:bodyPr>
            <a:lstStyle/>
            <a:p>
              <a:pPr algn="r">
                <a:lnSpc>
                  <a:spcPct val="90000"/>
                </a:lnSpc>
              </a:pPr>
              <a:r>
                <a:rPr lang="ru-RU" sz="1800" b="0" strike="noStrike" spc="-1">
                  <a:solidFill>
                    <a:srgbClr val="562212"/>
                  </a:solidFill>
                  <a:latin typeface="Circe"/>
                </a:rPr>
                <a:t>Агропромышленный</a:t>
              </a:r>
              <a:endParaRPr lang="ru-RU" sz="1800" b="0" strike="noStrike" spc="-1">
                <a:latin typeface="Arial"/>
              </a:endParaRPr>
            </a:p>
          </p:txBody>
        </p:sp>
        <p:sp>
          <p:nvSpPr>
            <p:cNvPr id="290" name="CustomShape 14"/>
            <p:cNvSpPr/>
            <p:nvPr/>
          </p:nvSpPr>
          <p:spPr>
            <a:xfrm>
              <a:off x="430560" y="3197520"/>
              <a:ext cx="3250800" cy="35064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>
              <a:noAutofit/>
            </a:bodyPr>
            <a:lstStyle/>
            <a:p>
              <a:pPr algn="r">
                <a:lnSpc>
                  <a:spcPct val="90000"/>
                </a:lnSpc>
              </a:pPr>
              <a:r>
                <a:rPr lang="ru-RU" sz="1800" b="0" strike="noStrike" spc="-1">
                  <a:solidFill>
                    <a:srgbClr val="562212"/>
                  </a:solidFill>
                  <a:latin typeface="Circe"/>
                </a:rPr>
                <a:t>Туристско-рекреационный</a:t>
              </a:r>
              <a:endParaRPr lang="ru-RU" sz="1800" b="0" strike="noStrike" spc="-1">
                <a:latin typeface="Arial"/>
              </a:endParaRPr>
            </a:p>
          </p:txBody>
        </p:sp>
        <p:sp>
          <p:nvSpPr>
            <p:cNvPr id="291" name="CustomShape 15"/>
            <p:cNvSpPr/>
            <p:nvPr/>
          </p:nvSpPr>
          <p:spPr>
            <a:xfrm>
              <a:off x="5713560" y="1519560"/>
              <a:ext cx="2505960" cy="25848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>
              <a:noAutofit/>
            </a:bodyPr>
            <a:lstStyle/>
            <a:p>
              <a:pPr>
                <a:lnSpc>
                  <a:spcPct val="90000"/>
                </a:lnSpc>
              </a:pPr>
              <a:r>
                <a:rPr lang="ru-RU" sz="1800" b="0" strike="noStrike" spc="-1">
                  <a:solidFill>
                    <a:srgbClr val="562212"/>
                  </a:solidFill>
                  <a:latin typeface="Circe"/>
                </a:rPr>
                <a:t>Машиностроительный</a:t>
              </a:r>
              <a:endParaRPr lang="ru-RU" sz="1800" b="0" strike="noStrike" spc="-1">
                <a:latin typeface="Arial"/>
              </a:endParaRPr>
            </a:p>
          </p:txBody>
        </p:sp>
        <p:sp>
          <p:nvSpPr>
            <p:cNvPr id="292" name="CustomShape 16"/>
            <p:cNvSpPr/>
            <p:nvPr/>
          </p:nvSpPr>
          <p:spPr>
            <a:xfrm>
              <a:off x="6508800" y="2392920"/>
              <a:ext cx="2505960" cy="3589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>
              <a:noAutofit/>
            </a:bodyPr>
            <a:lstStyle/>
            <a:p>
              <a:pPr>
                <a:lnSpc>
                  <a:spcPct val="90000"/>
                </a:lnSpc>
              </a:pPr>
              <a:r>
                <a:rPr lang="ru-RU" sz="1800" b="0" strike="noStrike" spc="-1">
                  <a:solidFill>
                    <a:srgbClr val="562212"/>
                  </a:solidFill>
                  <a:latin typeface="Circe"/>
                </a:rPr>
                <a:t>Нефтегазохимический</a:t>
              </a:r>
              <a:endParaRPr lang="ru-RU" sz="1800" b="0" strike="noStrike" spc="-1">
                <a:latin typeface="Arial"/>
              </a:endParaRPr>
            </a:p>
          </p:txBody>
        </p:sp>
        <p:sp>
          <p:nvSpPr>
            <p:cNvPr id="293" name="CustomShape 17"/>
            <p:cNvSpPr/>
            <p:nvPr/>
          </p:nvSpPr>
          <p:spPr>
            <a:xfrm>
              <a:off x="5881320" y="4012920"/>
              <a:ext cx="4558680" cy="24228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>
              <a:noAutofit/>
            </a:bodyPr>
            <a:lstStyle/>
            <a:p>
              <a:pPr>
                <a:lnSpc>
                  <a:spcPct val="90000"/>
                </a:lnSpc>
              </a:pPr>
              <a:r>
                <a:rPr lang="ru-RU" sz="1800" b="0" strike="noStrike" spc="-1">
                  <a:solidFill>
                    <a:srgbClr val="562212"/>
                  </a:solidFill>
                  <a:latin typeface="Circe"/>
                </a:rPr>
                <a:t>Строительные материалы и технологии</a:t>
              </a:r>
              <a:endParaRPr lang="ru-RU" sz="1800" b="0" strike="noStrike" spc="-1">
                <a:latin typeface="Arial"/>
              </a:endParaRPr>
            </a:p>
          </p:txBody>
        </p:sp>
        <p:sp>
          <p:nvSpPr>
            <p:cNvPr id="294" name="CustomShape 18"/>
            <p:cNvSpPr/>
            <p:nvPr/>
          </p:nvSpPr>
          <p:spPr>
            <a:xfrm>
              <a:off x="6423120" y="3344760"/>
              <a:ext cx="2403000" cy="35064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>
              <a:noAutofit/>
            </a:bodyPr>
            <a:lstStyle/>
            <a:p>
              <a:pPr>
                <a:lnSpc>
                  <a:spcPct val="90000"/>
                </a:lnSpc>
              </a:pPr>
              <a:r>
                <a:rPr lang="ru-RU" sz="1800" b="0" strike="noStrike" spc="-1">
                  <a:solidFill>
                    <a:srgbClr val="562212"/>
                  </a:solidFill>
                  <a:latin typeface="Circe"/>
                </a:rPr>
                <a:t>Лесопромышленный</a:t>
              </a:r>
              <a:endParaRPr lang="ru-RU" sz="1800" b="0" strike="noStrike" spc="-1">
                <a:latin typeface="Arial"/>
              </a:endParaRPr>
            </a:p>
          </p:txBody>
        </p:sp>
        <p:sp>
          <p:nvSpPr>
            <p:cNvPr id="295" name="CustomShape 19"/>
            <p:cNvSpPr/>
            <p:nvPr/>
          </p:nvSpPr>
          <p:spPr>
            <a:xfrm>
              <a:off x="1316880" y="4031280"/>
              <a:ext cx="2859840" cy="1980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>
              <a:noAutofit/>
            </a:bodyPr>
            <a:lstStyle/>
            <a:p>
              <a:pPr algn="r">
                <a:lnSpc>
                  <a:spcPct val="90000"/>
                </a:lnSpc>
              </a:pPr>
              <a:r>
                <a:rPr lang="ru-RU" sz="1800" b="0" strike="noStrike" spc="-1">
                  <a:solidFill>
                    <a:srgbClr val="562212"/>
                  </a:solidFill>
                  <a:latin typeface="Circe"/>
                </a:rPr>
                <a:t>Легкой промышленности </a:t>
              </a:r>
              <a:endParaRPr lang="ru-RU" sz="1800" b="0" strike="noStrike" spc="-1">
                <a:latin typeface="Arial"/>
              </a:endParaRPr>
            </a:p>
          </p:txBody>
        </p:sp>
        <p:sp>
          <p:nvSpPr>
            <p:cNvPr id="296" name="CustomShape 20"/>
            <p:cNvSpPr/>
            <p:nvPr/>
          </p:nvSpPr>
          <p:spPr>
            <a:xfrm>
              <a:off x="3974760" y="1936800"/>
              <a:ext cx="2142720" cy="2262240"/>
            </a:xfrm>
            <a:prstGeom prst="ellipse">
              <a:avLst/>
            </a:prstGeom>
            <a:noFill/>
            <a:ln w="38160">
              <a:solidFill>
                <a:srgbClr val="F5ECE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grpSp>
          <p:nvGrpSpPr>
            <p:cNvPr id="297" name="Group 21"/>
            <p:cNvGrpSpPr/>
            <p:nvPr/>
          </p:nvGrpSpPr>
          <p:grpSpPr>
            <a:xfrm>
              <a:off x="4366800" y="1784160"/>
              <a:ext cx="1346400" cy="618480"/>
              <a:chOff x="4366800" y="1784160"/>
              <a:chExt cx="1346400" cy="618480"/>
            </a:xfrm>
          </p:grpSpPr>
          <p:sp>
            <p:nvSpPr>
              <p:cNvPr id="298" name="CustomShape 22"/>
              <p:cNvSpPr/>
              <p:nvPr/>
            </p:nvSpPr>
            <p:spPr>
              <a:xfrm>
                <a:off x="4366800" y="1784160"/>
                <a:ext cx="570600" cy="582840"/>
              </a:xfrm>
              <a:prstGeom prst="ellipse">
                <a:avLst/>
              </a:prstGeom>
              <a:blipFill rotWithShape="0">
                <a:blip r:embed="rId2"/>
                <a:stretch>
                  <a:fillRect/>
                </a:stretch>
              </a:blipFill>
              <a:ln>
                <a:noFill/>
              </a:ln>
              <a:effectLst>
                <a:outerShdw blurRad="254000" sx="102000" sy="102000" algn="ctr" rotWithShape="0">
                  <a:srgbClr val="000000">
                    <a:alpha val="14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</p:sp>
          <p:sp>
            <p:nvSpPr>
              <p:cNvPr id="299" name="CustomShape 23"/>
              <p:cNvSpPr/>
              <p:nvPr/>
            </p:nvSpPr>
            <p:spPr>
              <a:xfrm>
                <a:off x="5140800" y="1819800"/>
                <a:ext cx="572400" cy="582840"/>
              </a:xfrm>
              <a:prstGeom prst="ellipse">
                <a:avLst/>
              </a:prstGeom>
              <a:blipFill rotWithShape="0">
                <a:blip r:embed="rId3"/>
                <a:stretch>
                  <a:fillRect/>
                </a:stretch>
              </a:blipFill>
              <a:ln>
                <a:noFill/>
              </a:ln>
              <a:effectLst>
                <a:outerShdw blurRad="254000" sx="102000" sy="102000" algn="ctr" rotWithShape="0">
                  <a:srgbClr val="000000">
                    <a:alpha val="14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</p:sp>
        </p:grpSp>
        <p:grpSp>
          <p:nvGrpSpPr>
            <p:cNvPr id="300" name="Group 24"/>
            <p:cNvGrpSpPr/>
            <p:nvPr/>
          </p:nvGrpSpPr>
          <p:grpSpPr>
            <a:xfrm>
              <a:off x="4326840" y="3814920"/>
              <a:ext cx="1451160" cy="582840"/>
              <a:chOff x="4326840" y="3814920"/>
              <a:chExt cx="1451160" cy="582840"/>
            </a:xfrm>
          </p:grpSpPr>
          <p:sp>
            <p:nvSpPr>
              <p:cNvPr id="301" name="CustomShape 25"/>
              <p:cNvSpPr/>
              <p:nvPr/>
            </p:nvSpPr>
            <p:spPr>
              <a:xfrm>
                <a:off x="5242680" y="3871800"/>
                <a:ext cx="535320" cy="525960"/>
              </a:xfrm>
              <a:prstGeom prst="ellipse">
                <a:avLst/>
              </a:prstGeom>
              <a:blipFill rotWithShape="0">
                <a:blip r:embed="rId4"/>
                <a:stretch>
                  <a:fillRect/>
                </a:stretch>
              </a:blipFill>
              <a:ln>
                <a:noFill/>
              </a:ln>
              <a:effectLst>
                <a:outerShdw blurRad="254000" sx="102000" sy="102000" algn="ctr" rotWithShape="0">
                  <a:srgbClr val="000000">
                    <a:alpha val="14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</p:sp>
          <p:sp>
            <p:nvSpPr>
              <p:cNvPr id="302" name="CustomShape 26"/>
              <p:cNvSpPr/>
              <p:nvPr/>
            </p:nvSpPr>
            <p:spPr>
              <a:xfrm>
                <a:off x="4326840" y="3814920"/>
                <a:ext cx="535320" cy="582840"/>
              </a:xfrm>
              <a:prstGeom prst="ellipse">
                <a:avLst/>
              </a:prstGeom>
              <a:blipFill rotWithShape="0">
                <a:blip r:embed="rId5"/>
                <a:stretch>
                  <a:fillRect/>
                </a:stretch>
              </a:blipFill>
              <a:ln>
                <a:noFill/>
              </a:ln>
              <a:effectLst>
                <a:outerShdw blurRad="254000" sx="102000" sy="102000" algn="ctr" rotWithShape="0">
                  <a:srgbClr val="000000">
                    <a:alpha val="14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</p:sp>
        </p:grpSp>
        <p:sp>
          <p:nvSpPr>
            <p:cNvPr id="303" name="CustomShape 27"/>
            <p:cNvSpPr/>
            <p:nvPr/>
          </p:nvSpPr>
          <p:spPr>
            <a:xfrm>
              <a:off x="5713560" y="2421360"/>
              <a:ext cx="572400" cy="585720"/>
            </a:xfrm>
            <a:prstGeom prst="ellipse">
              <a:avLst/>
            </a:prstGeom>
            <a:blipFill rotWithShape="0">
              <a:blip r:embed="rId6"/>
              <a:stretch>
                <a:fillRect/>
              </a:stretch>
            </a:blipFill>
            <a:ln>
              <a:noFill/>
            </a:ln>
            <a:effectLst>
              <a:outerShdw blurRad="254000" sx="102000" sy="102000" algn="ctr" rotWithShape="0">
                <a:srgbClr val="000000">
                  <a:alpha val="14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304" name="CustomShape 28"/>
            <p:cNvSpPr/>
            <p:nvPr/>
          </p:nvSpPr>
          <p:spPr>
            <a:xfrm>
              <a:off x="5750280" y="3255840"/>
              <a:ext cx="535320" cy="523080"/>
            </a:xfrm>
            <a:prstGeom prst="ellipse">
              <a:avLst/>
            </a:prstGeom>
            <a:blipFill rotWithShape="0">
              <a:blip r:embed="rId7"/>
              <a:stretch>
                <a:fillRect/>
              </a:stretch>
            </a:blipFill>
            <a:ln>
              <a:noFill/>
            </a:ln>
            <a:effectLst>
              <a:outerShdw blurRad="254000" sx="102000" sy="102000" algn="ctr" rotWithShape="0">
                <a:srgbClr val="000000">
                  <a:alpha val="14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305" name="CustomShape 29"/>
            <p:cNvSpPr/>
            <p:nvPr/>
          </p:nvSpPr>
          <p:spPr>
            <a:xfrm>
              <a:off x="3800160" y="2358720"/>
              <a:ext cx="572400" cy="529200"/>
            </a:xfrm>
            <a:prstGeom prst="ellipse">
              <a:avLst/>
            </a:prstGeom>
            <a:blipFill rotWithShape="0">
              <a:blip r:embed="rId8"/>
              <a:stretch>
                <a:fillRect/>
              </a:stretch>
            </a:blipFill>
            <a:ln>
              <a:noFill/>
            </a:ln>
            <a:effectLst>
              <a:outerShdw blurRad="254000" sx="102000" sy="102000" algn="ctr" rotWithShape="0">
                <a:srgbClr val="000000">
                  <a:alpha val="14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306" name="CustomShape 30"/>
            <p:cNvSpPr/>
            <p:nvPr/>
          </p:nvSpPr>
          <p:spPr>
            <a:xfrm>
              <a:off x="3738240" y="3106800"/>
              <a:ext cx="565560" cy="616680"/>
            </a:xfrm>
            <a:prstGeom prst="ellipse">
              <a:avLst/>
            </a:prstGeom>
            <a:blipFill rotWithShape="0">
              <a:blip r:embed="rId9"/>
              <a:stretch>
                <a:fillRect/>
              </a:stretch>
            </a:blipFill>
            <a:ln>
              <a:noFill/>
            </a:ln>
            <a:effectLst>
              <a:outerShdw blurRad="254000" sx="102000" sy="102000" algn="ctr" rotWithShape="0">
                <a:srgbClr val="000000">
                  <a:alpha val="14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</p:grpSp>
      <p:pic>
        <p:nvPicPr>
          <p:cNvPr id="307" name="Рисунок 34"/>
          <p:cNvPicPr/>
          <p:nvPr/>
        </p:nvPicPr>
        <p:blipFill>
          <a:blip r:embed="rId10"/>
          <a:stretch/>
        </p:blipFill>
        <p:spPr>
          <a:xfrm>
            <a:off x="10369800" y="1342800"/>
            <a:ext cx="1446840" cy="14468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CustomShape 1"/>
          <p:cNvSpPr/>
          <p:nvPr/>
        </p:nvSpPr>
        <p:spPr>
          <a:xfrm>
            <a:off x="9488160" y="0"/>
            <a:ext cx="2703600" cy="6857640"/>
          </a:xfrm>
          <a:prstGeom prst="rect">
            <a:avLst/>
          </a:prstGeom>
          <a:solidFill>
            <a:srgbClr val="F5EC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09" name="TextShape 2"/>
          <p:cNvSpPr txBox="1"/>
          <p:nvPr/>
        </p:nvSpPr>
        <p:spPr>
          <a:xfrm>
            <a:off x="304920" y="459720"/>
            <a:ext cx="5368680" cy="4600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no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ru-RU" sz="2800" b="0" strike="noStrike" spc="-1">
                <a:solidFill>
                  <a:srgbClr val="5E3427"/>
                </a:solidFill>
                <a:latin typeface="Circe Bold"/>
              </a:rPr>
              <a:t>Центр кластерного развития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310" name="Рисунок 35"/>
          <p:cNvPicPr/>
          <p:nvPr/>
        </p:nvPicPr>
        <p:blipFill>
          <a:blip r:embed="rId2"/>
          <a:stretch/>
        </p:blipFill>
        <p:spPr>
          <a:xfrm>
            <a:off x="10424160" y="368280"/>
            <a:ext cx="1396080" cy="643320"/>
          </a:xfrm>
          <a:prstGeom prst="rect">
            <a:avLst/>
          </a:prstGeom>
          <a:ln>
            <a:noFill/>
          </a:ln>
        </p:spPr>
      </p:pic>
      <p:sp>
        <p:nvSpPr>
          <p:cNvPr id="312" name="CustomShape 4"/>
          <p:cNvSpPr/>
          <p:nvPr/>
        </p:nvSpPr>
        <p:spPr>
          <a:xfrm>
            <a:off x="1593285" y="1938060"/>
            <a:ext cx="6094080" cy="638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0" strike="noStrike" spc="-1" dirty="0">
                <a:solidFill>
                  <a:srgbClr val="000000"/>
                </a:solidFill>
                <a:latin typeface="Calibri"/>
              </a:rPr>
              <a:t> </a:t>
            </a:r>
            <a:r>
              <a:rPr lang="ru-RU" sz="1800" b="1" strike="noStrike" spc="-1" dirty="0">
                <a:solidFill>
                  <a:srgbClr val="ED5539"/>
                </a:solidFill>
                <a:latin typeface="Circe"/>
              </a:rPr>
              <a:t>Фонд финансирует до 80 % от стоимости услуги</a:t>
            </a:r>
            <a:endParaRPr lang="ru-RU" sz="1800" b="0" strike="noStrike" spc="-1" dirty="0">
              <a:latin typeface="Arial"/>
            </a:endParaRPr>
          </a:p>
        </p:txBody>
      </p:sp>
      <p:sp>
        <p:nvSpPr>
          <p:cNvPr id="313" name="CustomShape 5"/>
          <p:cNvSpPr/>
          <p:nvPr/>
        </p:nvSpPr>
        <p:spPr>
          <a:xfrm>
            <a:off x="838785" y="4239721"/>
            <a:ext cx="99720" cy="99720"/>
          </a:xfrm>
          <a:prstGeom prst="ellipse">
            <a:avLst/>
          </a:prstGeom>
          <a:solidFill>
            <a:srgbClr val="ED5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14" name="CustomShape 6"/>
          <p:cNvSpPr/>
          <p:nvPr/>
        </p:nvSpPr>
        <p:spPr>
          <a:xfrm>
            <a:off x="823680" y="4871160"/>
            <a:ext cx="99720" cy="99720"/>
          </a:xfrm>
          <a:prstGeom prst="ellipse">
            <a:avLst/>
          </a:prstGeom>
          <a:solidFill>
            <a:srgbClr val="ED5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15" name="CustomShape 7"/>
          <p:cNvSpPr/>
          <p:nvPr/>
        </p:nvSpPr>
        <p:spPr>
          <a:xfrm>
            <a:off x="823680" y="2918068"/>
            <a:ext cx="99720" cy="99720"/>
          </a:xfrm>
          <a:prstGeom prst="ellipse">
            <a:avLst/>
          </a:prstGeom>
          <a:solidFill>
            <a:srgbClr val="ED5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16" name="CustomShape 8"/>
          <p:cNvSpPr/>
          <p:nvPr/>
        </p:nvSpPr>
        <p:spPr>
          <a:xfrm>
            <a:off x="841095" y="3562635"/>
            <a:ext cx="99720" cy="99720"/>
          </a:xfrm>
          <a:prstGeom prst="ellipse">
            <a:avLst/>
          </a:prstGeom>
          <a:solidFill>
            <a:srgbClr val="ED5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317" name="Рисунок 4"/>
          <p:cNvPicPr/>
          <p:nvPr/>
        </p:nvPicPr>
        <p:blipFill>
          <a:blip r:embed="rId3"/>
          <a:stretch/>
        </p:blipFill>
        <p:spPr>
          <a:xfrm>
            <a:off x="10116360" y="2705400"/>
            <a:ext cx="1446840" cy="1446840"/>
          </a:xfrm>
          <a:prstGeom prst="rect">
            <a:avLst/>
          </a:prstGeom>
          <a:ln>
            <a:noFill/>
          </a:ln>
        </p:spPr>
      </p:pic>
      <p:graphicFrame>
        <p:nvGraphicFramePr>
          <p:cNvPr id="15" name="Table 20">
            <a:extLst>
              <a:ext uri="{FF2B5EF4-FFF2-40B4-BE49-F238E27FC236}">
                <a16:creationId xmlns:a16="http://schemas.microsoft.com/office/drawing/2014/main" xmlns="" id="{7601F377-2502-4545-841C-D272205CF68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45157172"/>
              </p:ext>
            </p:extLst>
          </p:nvPr>
        </p:nvGraphicFramePr>
        <p:xfrm>
          <a:off x="1070460" y="1938060"/>
          <a:ext cx="8292960" cy="3434310"/>
        </p:xfrm>
        <a:graphic>
          <a:graphicData uri="http://schemas.openxmlformats.org/drawingml/2006/table">
            <a:tbl>
              <a:tblPr/>
              <a:tblGrid>
                <a:gridCol w="61668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12616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76788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68400" marR="6840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ru-RU" sz="1500" b="0" strike="noStrike" kern="1200" spc="-1" dirty="0">
                        <a:solidFill>
                          <a:srgbClr val="000000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500" b="0" strike="noStrike" kern="1200" spc="-1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+mn-cs"/>
                        </a:rPr>
                        <a:t>Частичная оплата </a:t>
                      </a:r>
                    </a:p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500" b="0" strike="noStrike" kern="1200" spc="-1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+mn-cs"/>
                        </a:rPr>
                        <a:t>услуг исполнителей</a:t>
                      </a:r>
                    </a:p>
                  </a:txBody>
                  <a:tcPr marL="68400" marR="68400">
                    <a:solidFill>
                      <a:srgbClr val="5E342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0880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strike="noStrike" kern="1200" spc="-1" dirty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Организация бизнес-миссий для участников кластеров (стажировок, обмен опытом)</a:t>
                      </a:r>
                    </a:p>
                  </a:txBody>
                  <a:tcPr marL="68400" marR="68400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strike="noStrike" kern="1200" spc="-1" dirty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до 20 000 руб.</a:t>
                      </a:r>
                    </a:p>
                    <a:p>
                      <a:pPr algn="ctr">
                        <a:lnSpc>
                          <a:spcPct val="90000"/>
                        </a:lnSpc>
                      </a:pPr>
                      <a:endParaRPr lang="ru-RU" sz="1500" b="0" strike="noStrike" kern="1200" spc="-1" dirty="0">
                        <a:solidFill>
                          <a:srgbClr val="000000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68400" marR="68400">
                    <a:solidFill>
                      <a:srgbClr val="EED8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00562703"/>
                  </a:ext>
                </a:extLst>
              </a:tr>
              <a:tr h="60880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strike="noStrike" kern="1200" spc="-1" dirty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Обеспечение участия в мероприятиях на крупных российских и международных выставочных площадках</a:t>
                      </a:r>
                    </a:p>
                    <a:p>
                      <a:pPr>
                        <a:lnSpc>
                          <a:spcPct val="90000"/>
                        </a:lnSpc>
                      </a:pPr>
                      <a:endParaRPr lang="ru-RU" sz="1500" b="0" strike="noStrike" kern="1200" spc="-1" dirty="0">
                        <a:solidFill>
                          <a:srgbClr val="000000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68400" marR="68400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strike="noStrike" kern="1200" spc="-1" dirty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до 20 000 руб.</a:t>
                      </a:r>
                    </a:p>
                    <a:p>
                      <a:pPr algn="ctr">
                        <a:lnSpc>
                          <a:spcPct val="90000"/>
                        </a:lnSpc>
                      </a:pPr>
                      <a:endParaRPr lang="ru-RU" sz="1500" b="0" strike="noStrike" kern="1200" spc="-1" dirty="0">
                        <a:solidFill>
                          <a:srgbClr val="000000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68400" marR="68400">
                    <a:solidFill>
                      <a:srgbClr val="EED8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20559200"/>
                  </a:ext>
                </a:extLst>
              </a:tr>
              <a:tr h="608805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500" b="0" strike="noStrike" kern="1200" spc="-1" dirty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Проведение вебинаров, «круглых столов» для предприятий МСП, являющихся участниками кластеров</a:t>
                      </a:r>
                    </a:p>
                  </a:txBody>
                  <a:tcPr marL="68400" marR="68400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strike="noStrike" kern="1200" spc="-1" dirty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до 15 000 руб.</a:t>
                      </a:r>
                    </a:p>
                    <a:p>
                      <a:pPr algn="ctr">
                        <a:lnSpc>
                          <a:spcPct val="90000"/>
                        </a:lnSpc>
                      </a:pPr>
                      <a:endParaRPr lang="ru-RU" sz="1500" b="0" strike="noStrike" kern="1200" spc="-1" dirty="0">
                        <a:solidFill>
                          <a:srgbClr val="000000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68400" marR="68400">
                    <a:solidFill>
                      <a:srgbClr val="EED8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4016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500" b="0" strike="noStrike" kern="1200" spc="-1" dirty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Проведение информационных кампаний в средствах массовой информации для участников территориальных кластеров по освещению деятельности территориальных кластеров и перспектив их развития</a:t>
                      </a:r>
                    </a:p>
                  </a:txBody>
                  <a:tcPr marL="68400" marR="6840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500" b="0" strike="noStrike" kern="1200" spc="-1" dirty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до 50 000 руб.</a:t>
                      </a:r>
                    </a:p>
                  </a:txBody>
                  <a:tcPr marL="68400" marR="68400">
                    <a:solidFill>
                      <a:srgbClr val="EED8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CustomShape 1"/>
          <p:cNvSpPr/>
          <p:nvPr/>
        </p:nvSpPr>
        <p:spPr>
          <a:xfrm>
            <a:off x="2276280" y="1307520"/>
            <a:ext cx="7207920" cy="5287320"/>
          </a:xfrm>
          <a:prstGeom prst="ellipse">
            <a:avLst/>
          </a:prstGeom>
          <a:noFill/>
          <a:ln w="38160">
            <a:solidFill>
              <a:srgbClr val="F5ECE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19" name="CustomShape 2"/>
          <p:cNvSpPr/>
          <p:nvPr/>
        </p:nvSpPr>
        <p:spPr>
          <a:xfrm>
            <a:off x="8140680" y="2085480"/>
            <a:ext cx="3485520" cy="34646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794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20" name="TextShape 3"/>
          <p:cNvSpPr txBox="1"/>
          <p:nvPr/>
        </p:nvSpPr>
        <p:spPr>
          <a:xfrm>
            <a:off x="304920" y="459720"/>
            <a:ext cx="9490680" cy="4600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no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ru-RU" sz="2800" b="1" strike="noStrike" spc="-1">
                <a:solidFill>
                  <a:srgbClr val="562212"/>
                </a:solidFill>
                <a:latin typeface="Circe"/>
              </a:rPr>
              <a:t>«БИЗНЕС СТАРТ» - </a:t>
            </a:r>
            <a:r>
              <a:rPr lang="ru-RU" sz="2800" b="0" strike="noStrike" spc="-1">
                <a:solidFill>
                  <a:srgbClr val="5E3427"/>
                </a:solidFill>
                <a:latin typeface="Circe Bold"/>
              </a:rPr>
              <a:t>с/х кооперация и поддержка фермеров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1" name="CustomShape 4"/>
          <p:cNvSpPr/>
          <p:nvPr/>
        </p:nvSpPr>
        <p:spPr>
          <a:xfrm>
            <a:off x="304920" y="2218680"/>
            <a:ext cx="3485520" cy="34646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794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22" name="CustomShape 5"/>
          <p:cNvSpPr/>
          <p:nvPr/>
        </p:nvSpPr>
        <p:spPr>
          <a:xfrm>
            <a:off x="870120" y="3442320"/>
            <a:ext cx="2745360" cy="1063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Circe ExtraLight"/>
              </a:rPr>
              <a:t>Содействие в регистрации </a:t>
            </a:r>
            <a:r>
              <a:t/>
            </a:r>
            <a:br/>
            <a:r>
              <a:rPr lang="ru-RU" sz="1600" b="1" strike="noStrike" spc="-1">
                <a:solidFill>
                  <a:srgbClr val="000000"/>
                </a:solidFill>
                <a:latin typeface="Circe ExtraLight"/>
              </a:rPr>
              <a:t>прав на земельные участки</a:t>
            </a:r>
            <a:endParaRPr lang="ru-RU" sz="1600" b="0" strike="noStrike" spc="-1">
              <a:latin typeface="Arial"/>
            </a:endParaRPr>
          </a:p>
        </p:txBody>
      </p:sp>
      <p:sp>
        <p:nvSpPr>
          <p:cNvPr id="323" name="CustomShape 6"/>
          <p:cNvSpPr/>
          <p:nvPr/>
        </p:nvSpPr>
        <p:spPr>
          <a:xfrm>
            <a:off x="836280" y="4525560"/>
            <a:ext cx="2475720" cy="1306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Circe ExtraLight"/>
              </a:rPr>
              <a:t>Помощь в оформлении </a:t>
            </a:r>
            <a:r>
              <a:t/>
            </a:r>
            <a:br/>
            <a:r>
              <a:rPr lang="ru-RU" sz="1600" b="1" strike="noStrike" spc="-1">
                <a:solidFill>
                  <a:srgbClr val="000000"/>
                </a:solidFill>
                <a:latin typeface="Circe ExtraLight"/>
              </a:rPr>
              <a:t>деклараций, лицензий, сертификатов</a:t>
            </a:r>
            <a:endParaRPr lang="ru-RU" sz="1600" b="0" strike="noStrike" spc="-1">
              <a:latin typeface="Arial"/>
            </a:endParaRPr>
          </a:p>
        </p:txBody>
      </p:sp>
      <p:sp>
        <p:nvSpPr>
          <p:cNvPr id="324" name="CustomShape 7"/>
          <p:cNvSpPr/>
          <p:nvPr/>
        </p:nvSpPr>
        <p:spPr>
          <a:xfrm>
            <a:off x="870120" y="2982960"/>
            <a:ext cx="2745360" cy="333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Circe ExtraLight"/>
              </a:rPr>
              <a:t>Открытие бизнеса</a:t>
            </a:r>
            <a:endParaRPr lang="ru-RU" sz="1600" b="0" strike="noStrike" spc="-1">
              <a:latin typeface="Arial"/>
            </a:endParaRPr>
          </a:p>
        </p:txBody>
      </p:sp>
      <p:sp>
        <p:nvSpPr>
          <p:cNvPr id="325" name="CustomShape 8"/>
          <p:cNvSpPr/>
          <p:nvPr/>
        </p:nvSpPr>
        <p:spPr>
          <a:xfrm>
            <a:off x="736560" y="4652280"/>
            <a:ext cx="99720" cy="99720"/>
          </a:xfrm>
          <a:prstGeom prst="ellipse">
            <a:avLst/>
          </a:prstGeom>
          <a:solidFill>
            <a:srgbClr val="ED5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26" name="CustomShape 9"/>
          <p:cNvSpPr/>
          <p:nvPr/>
        </p:nvSpPr>
        <p:spPr>
          <a:xfrm>
            <a:off x="734760" y="3557880"/>
            <a:ext cx="99720" cy="99720"/>
          </a:xfrm>
          <a:prstGeom prst="ellipse">
            <a:avLst/>
          </a:prstGeom>
          <a:solidFill>
            <a:srgbClr val="ED5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27" name="CustomShape 10"/>
          <p:cNvSpPr/>
          <p:nvPr/>
        </p:nvSpPr>
        <p:spPr>
          <a:xfrm>
            <a:off x="734760" y="3076920"/>
            <a:ext cx="99720" cy="99720"/>
          </a:xfrm>
          <a:prstGeom prst="ellipse">
            <a:avLst/>
          </a:prstGeom>
          <a:solidFill>
            <a:srgbClr val="ED5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28" name="CustomShape 11"/>
          <p:cNvSpPr/>
          <p:nvPr/>
        </p:nvSpPr>
        <p:spPr>
          <a:xfrm>
            <a:off x="4290480" y="2232000"/>
            <a:ext cx="3485520" cy="34646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794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29" name="CustomShape 12"/>
          <p:cNvSpPr/>
          <p:nvPr/>
        </p:nvSpPr>
        <p:spPr>
          <a:xfrm>
            <a:off x="565200" y="2419920"/>
            <a:ext cx="2745360" cy="333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>
                <a:solidFill>
                  <a:srgbClr val="ED5539"/>
                </a:solidFill>
                <a:latin typeface="Circe Bold"/>
              </a:rPr>
              <a:t>КОНСУЛЬТИРОВАНИЕ</a:t>
            </a:r>
            <a:endParaRPr lang="ru-RU" sz="1600" b="0" strike="noStrike" spc="-1">
              <a:latin typeface="Arial"/>
            </a:endParaRPr>
          </a:p>
        </p:txBody>
      </p:sp>
      <p:sp>
        <p:nvSpPr>
          <p:cNvPr id="330" name="CustomShape 13"/>
          <p:cNvSpPr/>
          <p:nvPr/>
        </p:nvSpPr>
        <p:spPr>
          <a:xfrm>
            <a:off x="4524120" y="2440080"/>
            <a:ext cx="2745360" cy="333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>
                <a:solidFill>
                  <a:srgbClr val="ED5539"/>
                </a:solidFill>
                <a:latin typeface="Circe Bold"/>
              </a:rPr>
              <a:t>ОКАЗАНИЕ УСЛУГ</a:t>
            </a:r>
            <a:endParaRPr lang="ru-RU" sz="1600" b="0" strike="noStrike" spc="-1">
              <a:latin typeface="Arial"/>
            </a:endParaRPr>
          </a:p>
        </p:txBody>
      </p:sp>
      <p:sp>
        <p:nvSpPr>
          <p:cNvPr id="331" name="CustomShape 14"/>
          <p:cNvSpPr/>
          <p:nvPr/>
        </p:nvSpPr>
        <p:spPr>
          <a:xfrm>
            <a:off x="4524120" y="4364280"/>
            <a:ext cx="83880" cy="99720"/>
          </a:xfrm>
          <a:prstGeom prst="ellipse">
            <a:avLst/>
          </a:prstGeom>
          <a:solidFill>
            <a:srgbClr val="ED5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32" name="CustomShape 15"/>
          <p:cNvSpPr/>
          <p:nvPr/>
        </p:nvSpPr>
        <p:spPr>
          <a:xfrm>
            <a:off x="4524120" y="2978280"/>
            <a:ext cx="99720" cy="99720"/>
          </a:xfrm>
          <a:prstGeom prst="ellipse">
            <a:avLst/>
          </a:prstGeom>
          <a:solidFill>
            <a:srgbClr val="ED5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33" name="CustomShape 16"/>
          <p:cNvSpPr/>
          <p:nvPr/>
        </p:nvSpPr>
        <p:spPr>
          <a:xfrm>
            <a:off x="4816080" y="2867040"/>
            <a:ext cx="2863080" cy="1306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Circe ExtraLight"/>
              </a:rPr>
              <a:t>Поиск источников финансирования, подготовка пакета документов в банки и </a:t>
            </a:r>
            <a:r>
              <a:t/>
            </a:r>
            <a:br/>
            <a:r>
              <a:rPr lang="ru-RU" sz="1600" b="1" strike="noStrike" spc="-1">
                <a:solidFill>
                  <a:srgbClr val="000000"/>
                </a:solidFill>
                <a:latin typeface="Circe ExtraLight"/>
              </a:rPr>
              <a:t>лизинговые компании;</a:t>
            </a:r>
            <a:endParaRPr lang="ru-RU" sz="1600" b="0" strike="noStrike" spc="-1">
              <a:latin typeface="Arial"/>
            </a:endParaRPr>
          </a:p>
        </p:txBody>
      </p:sp>
      <p:sp>
        <p:nvSpPr>
          <p:cNvPr id="334" name="CustomShape 17"/>
          <p:cNvSpPr/>
          <p:nvPr/>
        </p:nvSpPr>
        <p:spPr>
          <a:xfrm>
            <a:off x="4752000" y="4210200"/>
            <a:ext cx="2754000" cy="1549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Circe ExtraLight"/>
              </a:rPr>
              <a:t>Подготовка пакета документов для участия </a:t>
            </a:r>
            <a:r>
              <a:t/>
            </a:r>
            <a:br/>
            <a:r>
              <a:rPr lang="ru-RU" sz="1600" b="1" strike="noStrike" spc="-1">
                <a:solidFill>
                  <a:srgbClr val="000000"/>
                </a:solidFill>
                <a:latin typeface="Circe ExtraLight"/>
              </a:rPr>
              <a:t>в конкурсах на получение грантов, субсидий;</a:t>
            </a:r>
            <a:endParaRPr lang="ru-RU" sz="1600" b="0" strike="noStrike" spc="-1">
              <a:latin typeface="Arial"/>
            </a:endParaRPr>
          </a:p>
        </p:txBody>
      </p:sp>
      <p:sp>
        <p:nvSpPr>
          <p:cNvPr id="335" name="CustomShape 18"/>
          <p:cNvSpPr/>
          <p:nvPr/>
        </p:nvSpPr>
        <p:spPr>
          <a:xfrm>
            <a:off x="8303760" y="2419920"/>
            <a:ext cx="2745360" cy="333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>
                <a:solidFill>
                  <a:srgbClr val="ED5539"/>
                </a:solidFill>
                <a:latin typeface="Circe Bold"/>
              </a:rPr>
              <a:t>ПРОДВИЖЕНИЕ </a:t>
            </a:r>
            <a:endParaRPr lang="ru-RU" sz="1600" b="0" strike="noStrike" spc="-1">
              <a:latin typeface="Arial"/>
            </a:endParaRPr>
          </a:p>
        </p:txBody>
      </p:sp>
      <p:sp>
        <p:nvSpPr>
          <p:cNvPr id="336" name="CustomShape 19"/>
          <p:cNvSpPr/>
          <p:nvPr/>
        </p:nvSpPr>
        <p:spPr>
          <a:xfrm>
            <a:off x="8562600" y="3031920"/>
            <a:ext cx="2998800" cy="1306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Circe ExtraLight"/>
              </a:rPr>
              <a:t>Маркетинговые исследования,</a:t>
            </a:r>
            <a:endParaRPr lang="ru-RU" sz="16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Circe ExtraLight"/>
              </a:rPr>
              <a:t>продвижение товаров и услуг </a:t>
            </a:r>
            <a:r>
              <a:t/>
            </a:r>
            <a:br/>
            <a:r>
              <a:rPr lang="ru-RU" sz="1600" b="1" strike="noStrike" spc="-1">
                <a:solidFill>
                  <a:srgbClr val="000000"/>
                </a:solidFill>
                <a:latin typeface="Circe ExtraLight"/>
              </a:rPr>
              <a:t>на рынке</a:t>
            </a:r>
            <a:endParaRPr lang="ru-RU" sz="1600" b="0" strike="noStrike" spc="-1">
              <a:latin typeface="Arial"/>
            </a:endParaRPr>
          </a:p>
        </p:txBody>
      </p:sp>
      <p:sp>
        <p:nvSpPr>
          <p:cNvPr id="337" name="CustomShape 20"/>
          <p:cNvSpPr/>
          <p:nvPr/>
        </p:nvSpPr>
        <p:spPr>
          <a:xfrm>
            <a:off x="8568000" y="4392000"/>
            <a:ext cx="2998800" cy="819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Circe ExtraLight"/>
              </a:rPr>
              <a:t>Участие в российских</a:t>
            </a:r>
            <a:endParaRPr lang="ru-RU" sz="16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Circe ExtraLight"/>
              </a:rPr>
              <a:t>и международных выставках</a:t>
            </a:r>
            <a:endParaRPr lang="ru-RU" sz="1600" b="0" strike="noStrike" spc="-1">
              <a:latin typeface="Arial"/>
            </a:endParaRPr>
          </a:p>
        </p:txBody>
      </p:sp>
      <p:sp>
        <p:nvSpPr>
          <p:cNvPr id="338" name="CustomShape 21"/>
          <p:cNvSpPr/>
          <p:nvPr/>
        </p:nvSpPr>
        <p:spPr>
          <a:xfrm>
            <a:off x="8405280" y="3121560"/>
            <a:ext cx="99720" cy="99720"/>
          </a:xfrm>
          <a:prstGeom prst="ellipse">
            <a:avLst/>
          </a:prstGeom>
          <a:solidFill>
            <a:srgbClr val="ED5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39" name="CustomShape 22"/>
          <p:cNvSpPr/>
          <p:nvPr/>
        </p:nvSpPr>
        <p:spPr>
          <a:xfrm>
            <a:off x="8396280" y="4536000"/>
            <a:ext cx="99720" cy="99720"/>
          </a:xfrm>
          <a:prstGeom prst="ellipse">
            <a:avLst/>
          </a:prstGeom>
          <a:solidFill>
            <a:srgbClr val="ED5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TextShape 1"/>
          <p:cNvSpPr txBox="1"/>
          <p:nvPr/>
        </p:nvSpPr>
        <p:spPr>
          <a:xfrm>
            <a:off x="304920" y="377640"/>
            <a:ext cx="8670600" cy="4600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no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ru-RU" sz="2800" b="1" strike="noStrike" spc="-1">
                <a:solidFill>
                  <a:srgbClr val="562212"/>
                </a:solidFill>
                <a:latin typeface="Circe"/>
              </a:rPr>
              <a:t>«РАЗВИТИЕ БИЗНЕСА»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41" name="CustomShape 2"/>
          <p:cNvSpPr/>
          <p:nvPr/>
        </p:nvSpPr>
        <p:spPr>
          <a:xfrm>
            <a:off x="9488160" y="0"/>
            <a:ext cx="2703600" cy="6857640"/>
          </a:xfrm>
          <a:prstGeom prst="rect">
            <a:avLst/>
          </a:prstGeom>
          <a:solidFill>
            <a:srgbClr val="F5EC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342" name="Рисунок 34"/>
          <p:cNvPicPr/>
          <p:nvPr/>
        </p:nvPicPr>
        <p:blipFill>
          <a:blip r:embed="rId2"/>
          <a:stretch/>
        </p:blipFill>
        <p:spPr>
          <a:xfrm>
            <a:off x="10424160" y="368280"/>
            <a:ext cx="1396080" cy="643320"/>
          </a:xfrm>
          <a:prstGeom prst="rect">
            <a:avLst/>
          </a:prstGeom>
          <a:ln>
            <a:noFill/>
          </a:ln>
        </p:spPr>
      </p:pic>
      <p:sp>
        <p:nvSpPr>
          <p:cNvPr id="343" name="CustomShape 3"/>
          <p:cNvSpPr/>
          <p:nvPr/>
        </p:nvSpPr>
        <p:spPr>
          <a:xfrm>
            <a:off x="9645840" y="1811880"/>
            <a:ext cx="2545920" cy="307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ru-RU" sz="1800" b="1" strike="noStrike" spc="-1">
                <a:solidFill>
                  <a:srgbClr val="ED5539"/>
                </a:solidFill>
                <a:latin typeface="Circe"/>
              </a:rPr>
              <a:t>КОНСУЛЬТАЦИИ</a:t>
            </a:r>
            <a:endParaRPr lang="ru-RU" sz="1800" b="0" strike="noStrike" spc="-1">
              <a:latin typeface="Arial"/>
            </a:endParaRPr>
          </a:p>
        </p:txBody>
      </p:sp>
      <p:sp>
        <p:nvSpPr>
          <p:cNvPr id="344" name="CustomShape 4"/>
          <p:cNvSpPr/>
          <p:nvPr/>
        </p:nvSpPr>
        <p:spPr>
          <a:xfrm>
            <a:off x="346320" y="1050480"/>
            <a:ext cx="8885160" cy="553716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77800" sx="102000" sy="102000" algn="ctr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pSp>
        <p:nvGrpSpPr>
          <p:cNvPr id="345" name="Group 5"/>
          <p:cNvGrpSpPr/>
          <p:nvPr/>
        </p:nvGrpSpPr>
        <p:grpSpPr>
          <a:xfrm>
            <a:off x="674640" y="2156400"/>
            <a:ext cx="3820680" cy="568440"/>
            <a:chOff x="674640" y="2156400"/>
            <a:chExt cx="3820680" cy="568440"/>
          </a:xfrm>
        </p:grpSpPr>
        <p:sp>
          <p:nvSpPr>
            <p:cNvPr id="346" name="CustomShape 6"/>
            <p:cNvSpPr/>
            <p:nvPr/>
          </p:nvSpPr>
          <p:spPr>
            <a:xfrm>
              <a:off x="963000" y="2156400"/>
              <a:ext cx="3532320" cy="56844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>
              <a:noAutofit/>
            </a:bodyPr>
            <a:lstStyle/>
            <a:p>
              <a:pPr>
                <a:lnSpc>
                  <a:spcPct val="90000"/>
                </a:lnSpc>
              </a:pPr>
              <a:r>
                <a:rPr lang="ru-RU" sz="1800" b="1" strike="noStrike" spc="-1">
                  <a:solidFill>
                    <a:srgbClr val="000000"/>
                  </a:solidFill>
                  <a:latin typeface="Calibri Light"/>
                  <a:ea typeface="SimSun"/>
                </a:rPr>
                <a:t>Разработка совместных (кооперационных) продуктов</a:t>
              </a:r>
              <a:endParaRPr lang="ru-RU" sz="1800" b="0" strike="noStrike" spc="-1">
                <a:latin typeface="Arial"/>
              </a:endParaRPr>
            </a:p>
          </p:txBody>
        </p:sp>
        <p:sp>
          <p:nvSpPr>
            <p:cNvPr id="347" name="CustomShape 7"/>
            <p:cNvSpPr/>
            <p:nvPr/>
          </p:nvSpPr>
          <p:spPr>
            <a:xfrm>
              <a:off x="674640" y="2217240"/>
              <a:ext cx="99720" cy="105480"/>
            </a:xfrm>
            <a:prstGeom prst="ellipse">
              <a:avLst/>
            </a:prstGeom>
            <a:solidFill>
              <a:srgbClr val="ED55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</p:grpSp>
      <p:grpSp>
        <p:nvGrpSpPr>
          <p:cNvPr id="348" name="Group 8"/>
          <p:cNvGrpSpPr/>
          <p:nvPr/>
        </p:nvGrpSpPr>
        <p:grpSpPr>
          <a:xfrm>
            <a:off x="674640" y="1204200"/>
            <a:ext cx="3820680" cy="628200"/>
            <a:chOff x="674640" y="1204200"/>
            <a:chExt cx="3820680" cy="628200"/>
          </a:xfrm>
        </p:grpSpPr>
        <p:sp>
          <p:nvSpPr>
            <p:cNvPr id="349" name="CustomShape 9"/>
            <p:cNvSpPr/>
            <p:nvPr/>
          </p:nvSpPr>
          <p:spPr>
            <a:xfrm>
              <a:off x="973440" y="1204200"/>
              <a:ext cx="3521880" cy="6282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>
              <a:noAutofit/>
            </a:bodyPr>
            <a:lstStyle/>
            <a:p>
              <a:pPr>
                <a:lnSpc>
                  <a:spcPct val="90000"/>
                </a:lnSpc>
              </a:pPr>
              <a:r>
                <a:rPr lang="ru-RU" sz="1800" b="1" strike="noStrike" spc="-1">
                  <a:solidFill>
                    <a:srgbClr val="000000"/>
                  </a:solidFill>
                  <a:latin typeface="Calibri Light"/>
                  <a:ea typeface="SimSun"/>
                </a:rPr>
                <a:t>Содействие в разработке и выводе на рынок новых товаров и услуг</a:t>
              </a:r>
              <a:endParaRPr lang="ru-RU" sz="1800" b="0" strike="noStrike" spc="-1">
                <a:latin typeface="Arial"/>
              </a:endParaRPr>
            </a:p>
          </p:txBody>
        </p:sp>
        <p:sp>
          <p:nvSpPr>
            <p:cNvPr id="350" name="CustomShape 10"/>
            <p:cNvSpPr/>
            <p:nvPr/>
          </p:nvSpPr>
          <p:spPr>
            <a:xfrm>
              <a:off x="674640" y="1303200"/>
              <a:ext cx="103680" cy="105480"/>
            </a:xfrm>
            <a:prstGeom prst="ellipse">
              <a:avLst/>
            </a:prstGeom>
            <a:solidFill>
              <a:srgbClr val="ED55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</p:grpSp>
      <p:grpSp>
        <p:nvGrpSpPr>
          <p:cNvPr id="351" name="Group 11"/>
          <p:cNvGrpSpPr/>
          <p:nvPr/>
        </p:nvGrpSpPr>
        <p:grpSpPr>
          <a:xfrm>
            <a:off x="655560" y="4038480"/>
            <a:ext cx="3940200" cy="281520"/>
            <a:chOff x="655560" y="4038480"/>
            <a:chExt cx="3940200" cy="281520"/>
          </a:xfrm>
        </p:grpSpPr>
        <p:sp>
          <p:nvSpPr>
            <p:cNvPr id="352" name="CustomShape 12"/>
            <p:cNvSpPr/>
            <p:nvPr/>
          </p:nvSpPr>
          <p:spPr>
            <a:xfrm>
              <a:off x="954360" y="4038480"/>
              <a:ext cx="3641400" cy="2815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>
              <a:noAutofit/>
            </a:bodyPr>
            <a:lstStyle/>
            <a:p>
              <a:pPr>
                <a:lnSpc>
                  <a:spcPct val="90000"/>
                </a:lnSpc>
              </a:pPr>
              <a:r>
                <a:rPr lang="ru-RU" sz="1800" b="1" strike="noStrike" spc="-1">
                  <a:solidFill>
                    <a:srgbClr val="000000"/>
                  </a:solidFill>
                  <a:latin typeface="Calibri Light"/>
                  <a:ea typeface="SimSun"/>
                </a:rPr>
                <a:t>Подготовка пакета документов для получения грантов</a:t>
              </a:r>
              <a:endParaRPr lang="ru-RU" sz="1800" b="0" strike="noStrike" spc="-1">
                <a:latin typeface="Arial"/>
              </a:endParaRPr>
            </a:p>
          </p:txBody>
        </p:sp>
        <p:sp>
          <p:nvSpPr>
            <p:cNvPr id="353" name="CustomShape 13"/>
            <p:cNvSpPr/>
            <p:nvPr/>
          </p:nvSpPr>
          <p:spPr>
            <a:xfrm>
              <a:off x="655560" y="4145040"/>
              <a:ext cx="99720" cy="105480"/>
            </a:xfrm>
            <a:prstGeom prst="ellipse">
              <a:avLst/>
            </a:prstGeom>
            <a:solidFill>
              <a:srgbClr val="ED55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</p:grpSp>
      <p:grpSp>
        <p:nvGrpSpPr>
          <p:cNvPr id="354" name="Group 14"/>
          <p:cNvGrpSpPr/>
          <p:nvPr/>
        </p:nvGrpSpPr>
        <p:grpSpPr>
          <a:xfrm>
            <a:off x="4878360" y="1204200"/>
            <a:ext cx="4096800" cy="761400"/>
            <a:chOff x="4878360" y="1204200"/>
            <a:chExt cx="4096800" cy="761400"/>
          </a:xfrm>
        </p:grpSpPr>
        <p:sp>
          <p:nvSpPr>
            <p:cNvPr id="355" name="CustomShape 15"/>
            <p:cNvSpPr/>
            <p:nvPr/>
          </p:nvSpPr>
          <p:spPr>
            <a:xfrm>
              <a:off x="4992840" y="1204200"/>
              <a:ext cx="3982320" cy="7614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>
              <a:noAutofit/>
            </a:bodyPr>
            <a:lstStyle/>
            <a:p>
              <a:pPr>
                <a:lnSpc>
                  <a:spcPct val="90000"/>
                </a:lnSpc>
              </a:pPr>
              <a:r>
                <a:rPr lang="ru-RU" sz="1800" b="1" strike="noStrike" spc="-1">
                  <a:solidFill>
                    <a:srgbClr val="000000"/>
                  </a:solidFill>
                  <a:latin typeface="Calibri Light"/>
                  <a:ea typeface="SimSun"/>
                </a:rPr>
                <a:t>Отраслевое обучение по вопросам развития продаж, маркетинга, коммуникаций, финансов и т.д.</a:t>
              </a:r>
              <a:endParaRPr lang="ru-RU" sz="1800" b="0" strike="noStrike" spc="-1">
                <a:latin typeface="Arial"/>
              </a:endParaRPr>
            </a:p>
          </p:txBody>
        </p:sp>
        <p:sp>
          <p:nvSpPr>
            <p:cNvPr id="356" name="CustomShape 16"/>
            <p:cNvSpPr/>
            <p:nvPr/>
          </p:nvSpPr>
          <p:spPr>
            <a:xfrm>
              <a:off x="4878360" y="1301400"/>
              <a:ext cx="99720" cy="105480"/>
            </a:xfrm>
            <a:prstGeom prst="ellipse">
              <a:avLst/>
            </a:prstGeom>
            <a:solidFill>
              <a:srgbClr val="ED55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</p:grpSp>
      <p:pic>
        <p:nvPicPr>
          <p:cNvPr id="357" name="Рисунок 61"/>
          <p:cNvPicPr/>
          <p:nvPr/>
        </p:nvPicPr>
        <p:blipFill>
          <a:blip r:embed="rId3"/>
          <a:stretch/>
        </p:blipFill>
        <p:spPr>
          <a:xfrm>
            <a:off x="10054800" y="2622240"/>
            <a:ext cx="1467720" cy="1467720"/>
          </a:xfrm>
          <a:prstGeom prst="rect">
            <a:avLst/>
          </a:prstGeom>
          <a:ln>
            <a:noFill/>
          </a:ln>
        </p:spPr>
      </p:pic>
      <p:grpSp>
        <p:nvGrpSpPr>
          <p:cNvPr id="358" name="Group 17"/>
          <p:cNvGrpSpPr/>
          <p:nvPr/>
        </p:nvGrpSpPr>
        <p:grpSpPr>
          <a:xfrm>
            <a:off x="630000" y="5686200"/>
            <a:ext cx="4097160" cy="549000"/>
            <a:chOff x="630000" y="5686200"/>
            <a:chExt cx="4097160" cy="549000"/>
          </a:xfrm>
        </p:grpSpPr>
        <p:sp>
          <p:nvSpPr>
            <p:cNvPr id="359" name="CustomShape 18"/>
            <p:cNvSpPr/>
            <p:nvPr/>
          </p:nvSpPr>
          <p:spPr>
            <a:xfrm>
              <a:off x="783360" y="5686200"/>
              <a:ext cx="3943800" cy="5490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>
              <a:noAutofit/>
            </a:bodyPr>
            <a:lstStyle/>
            <a:p>
              <a:pPr>
                <a:lnSpc>
                  <a:spcPct val="90000"/>
                </a:lnSpc>
              </a:pPr>
              <a:r>
                <a:rPr lang="ru-RU" sz="1800" b="1" strike="noStrike" spc="-1">
                  <a:solidFill>
                    <a:srgbClr val="000000"/>
                  </a:solidFill>
                  <a:latin typeface="Calibri Light"/>
                </a:rPr>
                <a:t>Настройка или оптимизация рекламной кампании в социальных сетях </a:t>
              </a:r>
              <a:endParaRPr lang="ru-RU" sz="1800" b="0" strike="noStrike" spc="-1">
                <a:latin typeface="Arial"/>
              </a:endParaRPr>
            </a:p>
          </p:txBody>
        </p:sp>
        <p:sp>
          <p:nvSpPr>
            <p:cNvPr id="360" name="CustomShape 19"/>
            <p:cNvSpPr/>
            <p:nvPr/>
          </p:nvSpPr>
          <p:spPr>
            <a:xfrm>
              <a:off x="630000" y="5781240"/>
              <a:ext cx="99720" cy="105480"/>
            </a:xfrm>
            <a:prstGeom prst="ellipse">
              <a:avLst/>
            </a:prstGeom>
            <a:solidFill>
              <a:srgbClr val="ED55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</p:grpSp>
      <p:grpSp>
        <p:nvGrpSpPr>
          <p:cNvPr id="361" name="Group 20"/>
          <p:cNvGrpSpPr/>
          <p:nvPr/>
        </p:nvGrpSpPr>
        <p:grpSpPr>
          <a:xfrm>
            <a:off x="4830480" y="3997080"/>
            <a:ext cx="3744720" cy="703080"/>
            <a:chOff x="4830480" y="3997080"/>
            <a:chExt cx="3744720" cy="703080"/>
          </a:xfrm>
        </p:grpSpPr>
        <p:sp>
          <p:nvSpPr>
            <p:cNvPr id="362" name="CustomShape 21"/>
            <p:cNvSpPr/>
            <p:nvPr/>
          </p:nvSpPr>
          <p:spPr>
            <a:xfrm>
              <a:off x="4983840" y="3997080"/>
              <a:ext cx="3591360" cy="70308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>
              <a:noAutofit/>
            </a:bodyPr>
            <a:lstStyle/>
            <a:p>
              <a:pPr>
                <a:lnSpc>
                  <a:spcPct val="90000"/>
                </a:lnSpc>
              </a:pPr>
              <a:r>
                <a:rPr lang="ru-RU" sz="1800" b="1" strike="noStrike" spc="-1">
                  <a:solidFill>
                    <a:srgbClr val="000000"/>
                  </a:solidFill>
                  <a:latin typeface="Calibri Light"/>
                </a:rPr>
                <a:t>Аудит и разработка программ по модернизации и автоматизации производства</a:t>
              </a:r>
              <a:endParaRPr lang="ru-RU" sz="1800" b="0" strike="noStrike" spc="-1">
                <a:latin typeface="Arial"/>
              </a:endParaRPr>
            </a:p>
          </p:txBody>
        </p:sp>
        <p:sp>
          <p:nvSpPr>
            <p:cNvPr id="363" name="CustomShape 22"/>
            <p:cNvSpPr/>
            <p:nvPr/>
          </p:nvSpPr>
          <p:spPr>
            <a:xfrm>
              <a:off x="4830480" y="4092120"/>
              <a:ext cx="99720" cy="105480"/>
            </a:xfrm>
            <a:prstGeom prst="ellipse">
              <a:avLst/>
            </a:prstGeom>
            <a:solidFill>
              <a:srgbClr val="ED55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</p:grpSp>
      <p:grpSp>
        <p:nvGrpSpPr>
          <p:cNvPr id="364" name="Group 23"/>
          <p:cNvGrpSpPr/>
          <p:nvPr/>
        </p:nvGrpSpPr>
        <p:grpSpPr>
          <a:xfrm>
            <a:off x="4821120" y="2346840"/>
            <a:ext cx="3912840" cy="519480"/>
            <a:chOff x="4821120" y="2346840"/>
            <a:chExt cx="3912840" cy="519480"/>
          </a:xfrm>
        </p:grpSpPr>
        <p:sp>
          <p:nvSpPr>
            <p:cNvPr id="365" name="CustomShape 24"/>
            <p:cNvSpPr/>
            <p:nvPr/>
          </p:nvSpPr>
          <p:spPr>
            <a:xfrm>
              <a:off x="5033880" y="2346840"/>
              <a:ext cx="3700080" cy="51948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>
              <a:noAutofit/>
            </a:bodyPr>
            <a:lstStyle/>
            <a:p>
              <a:pPr>
                <a:lnSpc>
                  <a:spcPct val="90000"/>
                </a:lnSpc>
              </a:pPr>
              <a:r>
                <a:rPr lang="ru-RU" sz="1800" b="1" strike="noStrike" spc="-1">
                  <a:solidFill>
                    <a:srgbClr val="000000"/>
                  </a:solidFill>
                  <a:latin typeface="Calibri Light"/>
                </a:rPr>
                <a:t>Услуги по настройке работы кассовых аппаратов для подачи налоговых деклараций</a:t>
              </a:r>
              <a:endParaRPr lang="ru-RU" sz="1800" b="0" strike="noStrike" spc="-1">
                <a:latin typeface="Arial"/>
              </a:endParaRPr>
            </a:p>
          </p:txBody>
        </p:sp>
        <p:sp>
          <p:nvSpPr>
            <p:cNvPr id="366" name="CustomShape 25"/>
            <p:cNvSpPr/>
            <p:nvPr/>
          </p:nvSpPr>
          <p:spPr>
            <a:xfrm>
              <a:off x="4821120" y="2439720"/>
              <a:ext cx="99720" cy="105480"/>
            </a:xfrm>
            <a:prstGeom prst="ellipse">
              <a:avLst/>
            </a:prstGeom>
            <a:solidFill>
              <a:srgbClr val="ED55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</p:grpSp>
      <p:grpSp>
        <p:nvGrpSpPr>
          <p:cNvPr id="367" name="Group 26"/>
          <p:cNvGrpSpPr/>
          <p:nvPr/>
        </p:nvGrpSpPr>
        <p:grpSpPr>
          <a:xfrm>
            <a:off x="617400" y="4815360"/>
            <a:ext cx="3905640" cy="609120"/>
            <a:chOff x="617400" y="4815360"/>
            <a:chExt cx="3905640" cy="609120"/>
          </a:xfrm>
        </p:grpSpPr>
        <p:sp>
          <p:nvSpPr>
            <p:cNvPr id="368" name="CustomShape 27"/>
            <p:cNvSpPr/>
            <p:nvPr/>
          </p:nvSpPr>
          <p:spPr>
            <a:xfrm>
              <a:off x="935280" y="4815360"/>
              <a:ext cx="3587760" cy="6091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>
              <a:noAutofit/>
            </a:bodyPr>
            <a:lstStyle/>
            <a:p>
              <a:pPr>
                <a:lnSpc>
                  <a:spcPct val="90000"/>
                </a:lnSpc>
              </a:pPr>
              <a:r>
                <a:rPr lang="ru-RU" sz="1800" b="1" strike="noStrike" spc="-1">
                  <a:solidFill>
                    <a:srgbClr val="000000"/>
                  </a:solidFill>
                  <a:latin typeface="Calibri Light"/>
                  <a:ea typeface="SimSun"/>
                </a:rPr>
                <a:t>Услуги регионального маркетингового центра</a:t>
              </a:r>
              <a:endParaRPr lang="ru-RU" sz="1800" b="0" strike="noStrike" spc="-1">
                <a:latin typeface="Arial"/>
              </a:endParaRPr>
            </a:p>
          </p:txBody>
        </p:sp>
        <p:sp>
          <p:nvSpPr>
            <p:cNvPr id="369" name="CustomShape 28"/>
            <p:cNvSpPr/>
            <p:nvPr/>
          </p:nvSpPr>
          <p:spPr>
            <a:xfrm>
              <a:off x="617400" y="4891680"/>
              <a:ext cx="110520" cy="105480"/>
            </a:xfrm>
            <a:prstGeom prst="ellipse">
              <a:avLst/>
            </a:prstGeom>
            <a:solidFill>
              <a:srgbClr val="ED55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</p:grpSp>
      <p:grpSp>
        <p:nvGrpSpPr>
          <p:cNvPr id="370" name="Group 29"/>
          <p:cNvGrpSpPr/>
          <p:nvPr/>
        </p:nvGrpSpPr>
        <p:grpSpPr>
          <a:xfrm>
            <a:off x="4859280" y="4948200"/>
            <a:ext cx="3900960" cy="750600"/>
            <a:chOff x="4859280" y="4948200"/>
            <a:chExt cx="3900960" cy="750600"/>
          </a:xfrm>
        </p:grpSpPr>
        <p:sp>
          <p:nvSpPr>
            <p:cNvPr id="371" name="CustomShape 30"/>
            <p:cNvSpPr/>
            <p:nvPr/>
          </p:nvSpPr>
          <p:spPr>
            <a:xfrm>
              <a:off x="5012280" y="4948200"/>
              <a:ext cx="3747960" cy="7506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>
              <a:noAutofit/>
            </a:bodyPr>
            <a:lstStyle/>
            <a:p>
              <a:pPr>
                <a:lnSpc>
                  <a:spcPct val="90000"/>
                </a:lnSpc>
              </a:pPr>
              <a:r>
                <a:rPr lang="ru-RU" sz="1800" b="1" strike="noStrike" spc="-1">
                  <a:solidFill>
                    <a:srgbClr val="000000"/>
                  </a:solidFill>
                  <a:latin typeface="Calibri Light"/>
                  <a:ea typeface="SimSun"/>
                </a:rPr>
                <a:t>Создание и проведение отраслевых мероприятий </a:t>
              </a:r>
              <a:endParaRPr lang="ru-RU" sz="1800" b="0" strike="noStrike" spc="-1">
                <a:latin typeface="Arial"/>
              </a:endParaRPr>
            </a:p>
          </p:txBody>
        </p:sp>
        <p:sp>
          <p:nvSpPr>
            <p:cNvPr id="372" name="CustomShape 31"/>
            <p:cNvSpPr/>
            <p:nvPr/>
          </p:nvSpPr>
          <p:spPr>
            <a:xfrm>
              <a:off x="4859280" y="5024880"/>
              <a:ext cx="99720" cy="105480"/>
            </a:xfrm>
            <a:prstGeom prst="ellipse">
              <a:avLst/>
            </a:prstGeom>
            <a:solidFill>
              <a:srgbClr val="ED55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</p:grpSp>
      <p:grpSp>
        <p:nvGrpSpPr>
          <p:cNvPr id="373" name="Group 32"/>
          <p:cNvGrpSpPr/>
          <p:nvPr/>
        </p:nvGrpSpPr>
        <p:grpSpPr>
          <a:xfrm>
            <a:off x="674640" y="3049200"/>
            <a:ext cx="3783600" cy="426960"/>
            <a:chOff x="674640" y="3049200"/>
            <a:chExt cx="3783600" cy="426960"/>
          </a:xfrm>
        </p:grpSpPr>
        <p:sp>
          <p:nvSpPr>
            <p:cNvPr id="374" name="CustomShape 33"/>
            <p:cNvSpPr/>
            <p:nvPr/>
          </p:nvSpPr>
          <p:spPr>
            <a:xfrm>
              <a:off x="955800" y="3049200"/>
              <a:ext cx="3502440" cy="4269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>
              <a:noAutofit/>
            </a:bodyPr>
            <a:lstStyle/>
            <a:p>
              <a:pPr>
                <a:lnSpc>
                  <a:spcPct val="90000"/>
                </a:lnSpc>
              </a:pPr>
              <a:r>
                <a:rPr lang="ru-RU" sz="1800" b="1" strike="noStrike" spc="-1">
                  <a:solidFill>
                    <a:srgbClr val="000000"/>
                  </a:solidFill>
                  <a:latin typeface="Calibri Light"/>
                  <a:ea typeface="SimSun"/>
                </a:rPr>
                <a:t>Обучение и оказание услуг по сопровождению и выводу на маркетплейсы</a:t>
              </a:r>
              <a:endParaRPr lang="ru-RU" sz="1800" b="0" strike="noStrike" spc="-1">
                <a:latin typeface="Arial"/>
              </a:endParaRPr>
            </a:p>
          </p:txBody>
        </p:sp>
        <p:sp>
          <p:nvSpPr>
            <p:cNvPr id="375" name="CustomShape 34"/>
            <p:cNvSpPr/>
            <p:nvPr/>
          </p:nvSpPr>
          <p:spPr>
            <a:xfrm>
              <a:off x="674640" y="3156840"/>
              <a:ext cx="99720" cy="105480"/>
            </a:xfrm>
            <a:prstGeom prst="ellipse">
              <a:avLst/>
            </a:prstGeom>
            <a:solidFill>
              <a:srgbClr val="ED55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</p:grpSp>
      <p:grpSp>
        <p:nvGrpSpPr>
          <p:cNvPr id="376" name="Group 35"/>
          <p:cNvGrpSpPr/>
          <p:nvPr/>
        </p:nvGrpSpPr>
        <p:grpSpPr>
          <a:xfrm>
            <a:off x="4886280" y="5728320"/>
            <a:ext cx="3980880" cy="519480"/>
            <a:chOff x="4886280" y="5728320"/>
            <a:chExt cx="3980880" cy="519480"/>
          </a:xfrm>
        </p:grpSpPr>
        <p:sp>
          <p:nvSpPr>
            <p:cNvPr id="377" name="CustomShape 36"/>
            <p:cNvSpPr/>
            <p:nvPr/>
          </p:nvSpPr>
          <p:spPr>
            <a:xfrm>
              <a:off x="5174640" y="5728320"/>
              <a:ext cx="3692520" cy="51948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>
              <a:noAutofit/>
            </a:bodyPr>
            <a:lstStyle/>
            <a:p>
              <a:pPr>
                <a:lnSpc>
                  <a:spcPct val="90000"/>
                </a:lnSpc>
              </a:pPr>
              <a:r>
                <a:rPr lang="ru-RU" sz="1800" b="1" strike="noStrike" spc="-1">
                  <a:solidFill>
                    <a:srgbClr val="000000"/>
                  </a:solidFill>
                  <a:latin typeface="Calibri Light"/>
                  <a:ea typeface="SimSun"/>
                </a:rPr>
                <a:t>Развитие бизнеса через совместные кластерные (отраслевые) проекты</a:t>
              </a:r>
              <a:endParaRPr lang="ru-RU" sz="1800" b="0" strike="noStrike" spc="-1">
                <a:latin typeface="Arial"/>
              </a:endParaRPr>
            </a:p>
          </p:txBody>
        </p:sp>
        <p:sp>
          <p:nvSpPr>
            <p:cNvPr id="378" name="CustomShape 37"/>
            <p:cNvSpPr/>
            <p:nvPr/>
          </p:nvSpPr>
          <p:spPr>
            <a:xfrm>
              <a:off x="4886280" y="5811480"/>
              <a:ext cx="99360" cy="105480"/>
            </a:xfrm>
            <a:prstGeom prst="ellipse">
              <a:avLst/>
            </a:prstGeom>
            <a:solidFill>
              <a:srgbClr val="ED55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</p:grpSp>
      <p:grpSp>
        <p:nvGrpSpPr>
          <p:cNvPr id="379" name="Group 38"/>
          <p:cNvGrpSpPr/>
          <p:nvPr/>
        </p:nvGrpSpPr>
        <p:grpSpPr>
          <a:xfrm>
            <a:off x="4792680" y="3290040"/>
            <a:ext cx="3988800" cy="519480"/>
            <a:chOff x="4792680" y="3290040"/>
            <a:chExt cx="3988800" cy="519480"/>
          </a:xfrm>
        </p:grpSpPr>
        <p:sp>
          <p:nvSpPr>
            <p:cNvPr id="380" name="CustomShape 39"/>
            <p:cNvSpPr/>
            <p:nvPr/>
          </p:nvSpPr>
          <p:spPr>
            <a:xfrm>
              <a:off x="5081400" y="3290040"/>
              <a:ext cx="3700080" cy="51948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>
              <a:noAutofit/>
            </a:bodyPr>
            <a:lstStyle/>
            <a:p>
              <a:pPr>
                <a:lnSpc>
                  <a:spcPct val="90000"/>
                </a:lnSpc>
              </a:pPr>
              <a:r>
                <a:rPr lang="ru-RU" sz="1800" b="1" strike="noStrike" spc="-1">
                  <a:solidFill>
                    <a:srgbClr val="000000"/>
                  </a:solidFill>
                  <a:latin typeface="Calibri Light"/>
                  <a:ea typeface="SimSun"/>
                </a:rPr>
                <a:t>Развитие бизнеса через совместные кластерные (отраслевые) проекты</a:t>
              </a:r>
              <a:endParaRPr lang="ru-RU" sz="1800" b="0" strike="noStrike" spc="-1">
                <a:latin typeface="Arial"/>
              </a:endParaRPr>
            </a:p>
          </p:txBody>
        </p:sp>
        <p:sp>
          <p:nvSpPr>
            <p:cNvPr id="381" name="CustomShape 40"/>
            <p:cNvSpPr/>
            <p:nvPr/>
          </p:nvSpPr>
          <p:spPr>
            <a:xfrm>
              <a:off x="4792680" y="3373200"/>
              <a:ext cx="99720" cy="105480"/>
            </a:xfrm>
            <a:prstGeom prst="ellipse">
              <a:avLst/>
            </a:prstGeom>
            <a:solidFill>
              <a:srgbClr val="ED55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CustomShape 1"/>
          <p:cNvSpPr/>
          <p:nvPr/>
        </p:nvSpPr>
        <p:spPr>
          <a:xfrm>
            <a:off x="9488160" y="0"/>
            <a:ext cx="2703600" cy="6857640"/>
          </a:xfrm>
          <a:prstGeom prst="rect">
            <a:avLst/>
          </a:prstGeom>
          <a:solidFill>
            <a:srgbClr val="F5EC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83" name="TextShape 2"/>
          <p:cNvSpPr txBox="1"/>
          <p:nvPr/>
        </p:nvSpPr>
        <p:spPr>
          <a:xfrm>
            <a:off x="447840" y="433440"/>
            <a:ext cx="8764200" cy="4600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noAutofit/>
          </a:bodyPr>
          <a:lstStyle/>
          <a:p>
            <a:pPr>
              <a:lnSpc>
                <a:spcPct val="90000"/>
              </a:lnSpc>
            </a:pPr>
            <a:r>
              <a:rPr lang="ru-RU" sz="2800" b="1" strike="noStrike" spc="-1">
                <a:solidFill>
                  <a:srgbClr val="562212"/>
                </a:solidFill>
                <a:latin typeface="Circe"/>
              </a:rPr>
              <a:t>«РАЗВИТИЕ БИЗНЕСА» - сертификация, 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</a:pPr>
            <a:r>
              <a:rPr lang="ru-RU" sz="2800" b="1" strike="noStrike" spc="-1">
                <a:solidFill>
                  <a:srgbClr val="562212"/>
                </a:solidFill>
                <a:latin typeface="Circe"/>
              </a:rPr>
              <a:t>стандартизация и испытания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4" name="Line 3"/>
          <p:cNvSpPr/>
          <p:nvPr/>
        </p:nvSpPr>
        <p:spPr>
          <a:xfrm>
            <a:off x="-2880" y="3912480"/>
            <a:ext cx="9171000" cy="0"/>
          </a:xfrm>
          <a:prstGeom prst="line">
            <a:avLst/>
          </a:prstGeom>
          <a:ln w="38160">
            <a:solidFill>
              <a:srgbClr val="BFBFBF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85" name="CustomShape 4"/>
          <p:cNvSpPr/>
          <p:nvPr/>
        </p:nvSpPr>
        <p:spPr>
          <a:xfrm>
            <a:off x="2353680" y="3790440"/>
            <a:ext cx="259920" cy="259920"/>
          </a:xfrm>
          <a:prstGeom prst="ellipse">
            <a:avLst/>
          </a:prstGeom>
          <a:solidFill>
            <a:schemeClr val="bg1"/>
          </a:solidFill>
          <a:ln w="38160"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86" name="CustomShape 5"/>
          <p:cNvSpPr/>
          <p:nvPr/>
        </p:nvSpPr>
        <p:spPr>
          <a:xfrm>
            <a:off x="6949080" y="3779280"/>
            <a:ext cx="259920" cy="259920"/>
          </a:xfrm>
          <a:prstGeom prst="ellipse">
            <a:avLst/>
          </a:prstGeom>
          <a:solidFill>
            <a:schemeClr val="bg1"/>
          </a:solidFill>
          <a:ln w="38160"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87" name="CustomShape 6"/>
          <p:cNvSpPr/>
          <p:nvPr/>
        </p:nvSpPr>
        <p:spPr>
          <a:xfrm>
            <a:off x="9012960" y="3756600"/>
            <a:ext cx="259920" cy="259920"/>
          </a:xfrm>
          <a:prstGeom prst="ellipse">
            <a:avLst/>
          </a:prstGeom>
          <a:solidFill>
            <a:schemeClr val="bg1"/>
          </a:solidFill>
          <a:ln w="38160"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88" name="CustomShape 7"/>
          <p:cNvSpPr/>
          <p:nvPr/>
        </p:nvSpPr>
        <p:spPr>
          <a:xfrm>
            <a:off x="4860000" y="3791880"/>
            <a:ext cx="259920" cy="259920"/>
          </a:xfrm>
          <a:prstGeom prst="ellipse">
            <a:avLst/>
          </a:prstGeom>
          <a:solidFill>
            <a:schemeClr val="bg1"/>
          </a:solidFill>
          <a:ln w="38160"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89" name="Line 8"/>
          <p:cNvSpPr/>
          <p:nvPr/>
        </p:nvSpPr>
        <p:spPr>
          <a:xfrm flipH="1" flipV="1">
            <a:off x="4984920" y="3267720"/>
            <a:ext cx="5400" cy="524160"/>
          </a:xfrm>
          <a:prstGeom prst="line">
            <a:avLst/>
          </a:prstGeom>
          <a:ln w="38160">
            <a:solidFill>
              <a:srgbClr val="BFBFB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90" name="CustomShape 9"/>
          <p:cNvSpPr/>
          <p:nvPr/>
        </p:nvSpPr>
        <p:spPr>
          <a:xfrm>
            <a:off x="371520" y="1535040"/>
            <a:ext cx="3714480" cy="361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91" name="CustomShape 10"/>
          <p:cNvSpPr/>
          <p:nvPr/>
        </p:nvSpPr>
        <p:spPr>
          <a:xfrm>
            <a:off x="4238640" y="1535040"/>
            <a:ext cx="3714480" cy="374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92" name="CustomShape 11"/>
          <p:cNvSpPr/>
          <p:nvPr/>
        </p:nvSpPr>
        <p:spPr>
          <a:xfrm>
            <a:off x="447840" y="1252080"/>
            <a:ext cx="8764200" cy="23774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77800" sx="102000" sy="102000" algn="ctr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93" name="CustomShape 12"/>
          <p:cNvSpPr/>
          <p:nvPr/>
        </p:nvSpPr>
        <p:spPr>
          <a:xfrm>
            <a:off x="688320" y="1819080"/>
            <a:ext cx="8167680" cy="1708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marL="285840" indent="-285480">
              <a:lnSpc>
                <a:spcPct val="9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1400" b="0" strike="noStrike" spc="-1">
                <a:solidFill>
                  <a:srgbClr val="000000"/>
                </a:solidFill>
                <a:latin typeface="Circe"/>
              </a:rPr>
              <a:t>Сертификация и декларирование соответствия образцов выпускаемых изделий и продукции на соответствие требованиям нормативных документов, стандартов, технических условий с последующей выдачей сертификата/декларации соответствия</a:t>
            </a:r>
            <a:endParaRPr lang="ru-RU" sz="1400" b="0" strike="noStrike" spc="-1">
              <a:latin typeface="Arial"/>
            </a:endParaRPr>
          </a:p>
          <a:p>
            <a:pPr>
              <a:lnSpc>
                <a:spcPct val="90000"/>
              </a:lnSpc>
            </a:pPr>
            <a:endParaRPr lang="ru-RU" sz="1400" b="0" strike="noStrike" spc="-1"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1400" b="0" strike="noStrike" spc="-1">
                <a:solidFill>
                  <a:srgbClr val="000000"/>
                </a:solidFill>
                <a:latin typeface="Circe"/>
              </a:rPr>
              <a:t>Услуги испытательной лаборатории: испытания на разрыв, сжатие, изгиб, усталость </a:t>
            </a:r>
            <a:endParaRPr lang="ru-RU" sz="1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400" b="0" strike="noStrike" spc="-1"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1400" b="0" strike="noStrike" spc="-1">
                <a:solidFill>
                  <a:srgbClr val="000000"/>
                </a:solidFill>
                <a:latin typeface="Circe"/>
              </a:rPr>
              <a:t>Услуги технологического характера в соответствии со специализацией центра сертификации (разработка ТУ, СТО на выпускаемую продукцию предпринимателей)</a:t>
            </a:r>
            <a:endParaRPr lang="ru-RU" sz="1400" b="0" strike="noStrike" spc="-1">
              <a:latin typeface="Arial"/>
            </a:endParaRPr>
          </a:p>
        </p:txBody>
      </p:sp>
      <p:graphicFrame>
        <p:nvGraphicFramePr>
          <p:cNvPr id="394" name="Table 13"/>
          <p:cNvGraphicFramePr/>
          <p:nvPr>
            <p:extLst>
              <p:ext uri="{D42A27DB-BD31-4B8C-83A1-F6EECF244321}">
                <p14:modId xmlns:p14="http://schemas.microsoft.com/office/powerpoint/2010/main" val="914508854"/>
              </p:ext>
            </p:extLst>
          </p:nvPr>
        </p:nvGraphicFramePr>
        <p:xfrm>
          <a:off x="1118894" y="4246920"/>
          <a:ext cx="8071906" cy="1847808"/>
        </p:xfrm>
        <a:graphic>
          <a:graphicData uri="http://schemas.openxmlformats.org/drawingml/2006/table">
            <a:tbl>
              <a:tblPr/>
              <a:tblGrid>
                <a:gridCol w="577043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30147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60706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400" marR="6840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ru-RU" sz="1800" b="0" strike="noStrike" spc="-1" dirty="0">
                        <a:latin typeface="Arial"/>
                      </a:endParaRPr>
                    </a:p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500" b="0" strike="noStrike" spc="-1" dirty="0">
                          <a:solidFill>
                            <a:srgbClr val="FFFFFF"/>
                          </a:solidFill>
                          <a:latin typeface="Calibri"/>
                        </a:rPr>
                        <a:t>Частичная оплата </a:t>
                      </a:r>
                    </a:p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500" b="0" strike="noStrike" spc="-1" dirty="0">
                          <a:solidFill>
                            <a:srgbClr val="FFFFFF"/>
                          </a:solidFill>
                          <a:latin typeface="Calibri"/>
                        </a:rPr>
                        <a:t>услуг исполнителей</a:t>
                      </a:r>
                      <a:endParaRPr lang="ru-RU" sz="1800" b="0" strike="noStrike" spc="-1" dirty="0">
                        <a:latin typeface="Arial"/>
                      </a:endParaRPr>
                    </a:p>
                  </a:txBody>
                  <a:tcPr marL="68400" marR="68400">
                    <a:solidFill>
                      <a:srgbClr val="5E342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49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strike="noStrike" kern="1200" spc="-1" dirty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Организация работ по сертификации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strike="noStrike" kern="1200" spc="-1" dirty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(разработка ТУ, СТО) </a:t>
                      </a:r>
                    </a:p>
                  </a:txBody>
                  <a:tcPr marL="68400" marR="6840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5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до 100 000 руб.</a:t>
                      </a:r>
                      <a:endParaRPr lang="ru-RU" sz="1500" b="0" strike="noStrike" spc="-1" dirty="0">
                        <a:latin typeface="Arial"/>
                      </a:endParaRPr>
                    </a:p>
                  </a:txBody>
                  <a:tcPr marL="68400" marR="68400">
                    <a:solidFill>
                      <a:srgbClr val="EED8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49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strike="noStrike" kern="1200" spc="-1" dirty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Организация работ по декларированию соответствия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strike="noStrike" kern="1200" spc="-1" dirty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 (разработка ТУ, СТО)</a:t>
                      </a:r>
                    </a:p>
                  </a:txBody>
                  <a:tcPr marL="68400" marR="6840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5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до 100 000 руб.</a:t>
                      </a:r>
                      <a:endParaRPr lang="ru-RU" sz="1500" b="0" strike="noStrike" spc="-1" dirty="0">
                        <a:latin typeface="Arial"/>
                      </a:endParaRPr>
                    </a:p>
                  </a:txBody>
                  <a:tcPr marL="68400" marR="68400">
                    <a:solidFill>
                      <a:srgbClr val="EED8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395" name="CustomShape 14"/>
          <p:cNvSpPr/>
          <p:nvPr/>
        </p:nvSpPr>
        <p:spPr>
          <a:xfrm>
            <a:off x="1261148" y="4496303"/>
            <a:ext cx="5412915" cy="36787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600" b="0" strike="noStrike" spc="-1" dirty="0">
                <a:solidFill>
                  <a:srgbClr val="000000"/>
                </a:solidFill>
                <a:latin typeface="Calibri"/>
              </a:rPr>
              <a:t> </a:t>
            </a:r>
            <a:r>
              <a:rPr lang="ru-RU" sz="1800" b="1" strike="noStrike" spc="-1" dirty="0">
                <a:solidFill>
                  <a:srgbClr val="ED5539"/>
                </a:solidFill>
                <a:latin typeface="Circe"/>
              </a:rPr>
              <a:t>Фонд финансирует до 75 % от стоимости услуги</a:t>
            </a:r>
            <a:endParaRPr lang="ru-RU" sz="1800" b="0" strike="noStrike" spc="-1" dirty="0">
              <a:latin typeface="Arial"/>
            </a:endParaRPr>
          </a:p>
        </p:txBody>
      </p:sp>
      <p:sp>
        <p:nvSpPr>
          <p:cNvPr id="396" name="CustomShape 15"/>
          <p:cNvSpPr/>
          <p:nvPr/>
        </p:nvSpPr>
        <p:spPr>
          <a:xfrm>
            <a:off x="771674" y="5223240"/>
            <a:ext cx="99720" cy="99720"/>
          </a:xfrm>
          <a:prstGeom prst="ellipse">
            <a:avLst/>
          </a:prstGeom>
          <a:solidFill>
            <a:srgbClr val="ED5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97" name="CustomShape 16"/>
          <p:cNvSpPr/>
          <p:nvPr/>
        </p:nvSpPr>
        <p:spPr>
          <a:xfrm>
            <a:off x="771674" y="5740716"/>
            <a:ext cx="99720" cy="99720"/>
          </a:xfrm>
          <a:prstGeom prst="ellipse">
            <a:avLst/>
          </a:prstGeom>
          <a:solidFill>
            <a:srgbClr val="ED5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398" name="Рисунок 32"/>
          <p:cNvPicPr/>
          <p:nvPr/>
        </p:nvPicPr>
        <p:blipFill>
          <a:blip r:embed="rId2"/>
          <a:stretch/>
        </p:blipFill>
        <p:spPr>
          <a:xfrm>
            <a:off x="10424160" y="368280"/>
            <a:ext cx="1396080" cy="643320"/>
          </a:xfrm>
          <a:prstGeom prst="rect">
            <a:avLst/>
          </a:prstGeom>
          <a:ln>
            <a:noFill/>
          </a:ln>
        </p:spPr>
      </p:pic>
      <p:sp>
        <p:nvSpPr>
          <p:cNvPr id="399" name="CustomShape 17"/>
          <p:cNvSpPr/>
          <p:nvPr/>
        </p:nvSpPr>
        <p:spPr>
          <a:xfrm>
            <a:off x="3452400" y="1362240"/>
            <a:ext cx="281160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600" b="0" strike="noStrike" spc="-1">
                <a:solidFill>
                  <a:srgbClr val="000000"/>
                </a:solidFill>
                <a:latin typeface="Calibri"/>
              </a:rPr>
              <a:t> </a:t>
            </a:r>
            <a:r>
              <a:rPr lang="ru-RU" sz="1800" b="1" strike="noStrike" spc="-1">
                <a:solidFill>
                  <a:srgbClr val="ED5539"/>
                </a:solidFill>
                <a:latin typeface="Circe Bold"/>
              </a:rPr>
              <a:t>СОДЕЙСТВИЕ</a:t>
            </a:r>
            <a:endParaRPr lang="ru-RU" sz="1800" b="0" strike="noStrike" spc="-1">
              <a:latin typeface="Arial"/>
            </a:endParaRPr>
          </a:p>
        </p:txBody>
      </p:sp>
      <p:pic>
        <p:nvPicPr>
          <p:cNvPr id="400" name="Рисунок 20"/>
          <p:cNvPicPr/>
          <p:nvPr/>
        </p:nvPicPr>
        <p:blipFill>
          <a:blip r:embed="rId3"/>
          <a:stretch/>
        </p:blipFill>
        <p:spPr>
          <a:xfrm>
            <a:off x="10216440" y="2633760"/>
            <a:ext cx="1416960" cy="14169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CustomShape 1"/>
          <p:cNvSpPr/>
          <p:nvPr/>
        </p:nvSpPr>
        <p:spPr>
          <a:xfrm>
            <a:off x="9488160" y="0"/>
            <a:ext cx="2703600" cy="6857640"/>
          </a:xfrm>
          <a:prstGeom prst="rect">
            <a:avLst/>
          </a:prstGeom>
          <a:solidFill>
            <a:srgbClr val="F5EC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02" name="Line 2"/>
          <p:cNvSpPr/>
          <p:nvPr/>
        </p:nvSpPr>
        <p:spPr>
          <a:xfrm flipV="1">
            <a:off x="6932880" y="3385080"/>
            <a:ext cx="0" cy="400680"/>
          </a:xfrm>
          <a:prstGeom prst="line">
            <a:avLst/>
          </a:prstGeom>
          <a:ln w="38160">
            <a:solidFill>
              <a:srgbClr val="BFBFB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03" name="CustomShape 3"/>
          <p:cNvSpPr/>
          <p:nvPr/>
        </p:nvSpPr>
        <p:spPr>
          <a:xfrm>
            <a:off x="5275440" y="1078920"/>
            <a:ext cx="3954600" cy="24462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77800" sx="102000" sy="102000" algn="ctr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04" name="Line 4"/>
          <p:cNvSpPr/>
          <p:nvPr/>
        </p:nvSpPr>
        <p:spPr>
          <a:xfrm>
            <a:off x="0" y="3944160"/>
            <a:ext cx="9076320" cy="0"/>
          </a:xfrm>
          <a:prstGeom prst="line">
            <a:avLst/>
          </a:prstGeom>
          <a:ln w="38160">
            <a:solidFill>
              <a:srgbClr val="BFBFBF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05" name="CustomShape 5"/>
          <p:cNvSpPr/>
          <p:nvPr/>
        </p:nvSpPr>
        <p:spPr>
          <a:xfrm>
            <a:off x="2189880" y="3814200"/>
            <a:ext cx="259920" cy="259920"/>
          </a:xfrm>
          <a:prstGeom prst="ellipse">
            <a:avLst/>
          </a:prstGeom>
          <a:solidFill>
            <a:schemeClr val="bg1"/>
          </a:solidFill>
          <a:ln w="38160"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06" name="CustomShape 6"/>
          <p:cNvSpPr/>
          <p:nvPr/>
        </p:nvSpPr>
        <p:spPr>
          <a:xfrm>
            <a:off x="6802920" y="3801240"/>
            <a:ext cx="259920" cy="259920"/>
          </a:xfrm>
          <a:prstGeom prst="ellipse">
            <a:avLst/>
          </a:prstGeom>
          <a:solidFill>
            <a:schemeClr val="bg1"/>
          </a:solidFill>
          <a:ln w="38160"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07" name="CustomShape 7"/>
          <p:cNvSpPr/>
          <p:nvPr/>
        </p:nvSpPr>
        <p:spPr>
          <a:xfrm>
            <a:off x="8892720" y="3801240"/>
            <a:ext cx="259920" cy="259920"/>
          </a:xfrm>
          <a:prstGeom prst="ellipse">
            <a:avLst/>
          </a:prstGeom>
          <a:solidFill>
            <a:schemeClr val="bg1"/>
          </a:solidFill>
          <a:ln w="38160"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08" name="CustomShape 8"/>
          <p:cNvSpPr/>
          <p:nvPr/>
        </p:nvSpPr>
        <p:spPr>
          <a:xfrm>
            <a:off x="4789440" y="3826080"/>
            <a:ext cx="259920" cy="259920"/>
          </a:xfrm>
          <a:prstGeom prst="ellipse">
            <a:avLst/>
          </a:prstGeom>
          <a:solidFill>
            <a:schemeClr val="bg1"/>
          </a:solidFill>
          <a:ln w="38160"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09" name="Line 9"/>
          <p:cNvSpPr/>
          <p:nvPr/>
        </p:nvSpPr>
        <p:spPr>
          <a:xfrm flipV="1">
            <a:off x="2319840" y="3425400"/>
            <a:ext cx="0" cy="400680"/>
          </a:xfrm>
          <a:prstGeom prst="line">
            <a:avLst/>
          </a:prstGeom>
          <a:ln w="38160">
            <a:solidFill>
              <a:srgbClr val="BFBFB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10" name="CustomShape 10"/>
          <p:cNvSpPr/>
          <p:nvPr/>
        </p:nvSpPr>
        <p:spPr>
          <a:xfrm>
            <a:off x="5307840" y="1832400"/>
            <a:ext cx="3714480" cy="729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1400" b="0" strike="noStrike" spc="-1">
                <a:solidFill>
                  <a:srgbClr val="000000"/>
                </a:solidFill>
                <a:latin typeface="Circe"/>
              </a:rPr>
              <a:t>Финансовый или управленческий аудит</a:t>
            </a:r>
            <a:endParaRPr lang="ru-RU" sz="1400" b="0" strike="noStrike" spc="-1"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1400" b="0" strike="noStrike" spc="-1">
                <a:solidFill>
                  <a:srgbClr val="000000"/>
                </a:solidFill>
                <a:latin typeface="Circe"/>
              </a:rPr>
              <a:t>Технический аудит</a:t>
            </a:r>
            <a:endParaRPr lang="ru-RU" sz="1400" b="0" strike="noStrike" spc="-1">
              <a:latin typeface="Arial"/>
            </a:endParaRPr>
          </a:p>
        </p:txBody>
      </p:sp>
      <p:sp>
        <p:nvSpPr>
          <p:cNvPr id="411" name="CustomShape 11"/>
          <p:cNvSpPr/>
          <p:nvPr/>
        </p:nvSpPr>
        <p:spPr>
          <a:xfrm>
            <a:off x="5275440" y="2561400"/>
            <a:ext cx="3714480" cy="942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1400" b="0" strike="noStrike" spc="-1">
                <a:solidFill>
                  <a:srgbClr val="000000"/>
                </a:solidFill>
                <a:latin typeface="Circe"/>
              </a:rPr>
              <a:t>Инженерно-консультационные, проектно-конструкторские и </a:t>
            </a:r>
            <a:r>
              <a:t/>
            </a:r>
            <a:br/>
            <a:r>
              <a:rPr lang="ru-RU" sz="1400" b="0" strike="noStrike" spc="-1">
                <a:solidFill>
                  <a:srgbClr val="000000"/>
                </a:solidFill>
                <a:latin typeface="Circe"/>
              </a:rPr>
              <a:t>расчётно-аналитические услуги и программы технического производства</a:t>
            </a:r>
            <a:endParaRPr lang="ru-RU" sz="1400" b="0" strike="noStrike" spc="-1">
              <a:latin typeface="Arial"/>
            </a:endParaRPr>
          </a:p>
        </p:txBody>
      </p:sp>
      <p:sp>
        <p:nvSpPr>
          <p:cNvPr id="412" name="CustomShape 12"/>
          <p:cNvSpPr/>
          <p:nvPr/>
        </p:nvSpPr>
        <p:spPr>
          <a:xfrm>
            <a:off x="371520" y="1535040"/>
            <a:ext cx="3714480" cy="361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13" name="CustomShape 13"/>
          <p:cNvSpPr/>
          <p:nvPr/>
        </p:nvSpPr>
        <p:spPr>
          <a:xfrm>
            <a:off x="4238640" y="1535040"/>
            <a:ext cx="3714480" cy="374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14" name="CustomShape 14"/>
          <p:cNvSpPr/>
          <p:nvPr/>
        </p:nvSpPr>
        <p:spPr>
          <a:xfrm>
            <a:off x="493920" y="475920"/>
            <a:ext cx="8203680" cy="460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ru-RU" sz="2800" b="1" strike="noStrike" spc="-1">
                <a:solidFill>
                  <a:srgbClr val="562212"/>
                </a:solidFill>
                <a:latin typeface="Circe"/>
              </a:rPr>
              <a:t>«РАЗВИТИЕ БИЗНЕСА» - инжиниринг</a:t>
            </a:r>
            <a:endParaRPr lang="ru-RU" sz="2800" b="0" strike="noStrike" spc="-1">
              <a:latin typeface="Arial"/>
            </a:endParaRPr>
          </a:p>
        </p:txBody>
      </p:sp>
      <p:sp>
        <p:nvSpPr>
          <p:cNvPr id="415" name="CustomShape 15"/>
          <p:cNvSpPr/>
          <p:nvPr/>
        </p:nvSpPr>
        <p:spPr>
          <a:xfrm>
            <a:off x="587160" y="1111320"/>
            <a:ext cx="4065840" cy="24138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77800" sx="102000" sy="102000" algn="ctr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16" name="CustomShape 16"/>
          <p:cNvSpPr/>
          <p:nvPr/>
        </p:nvSpPr>
        <p:spPr>
          <a:xfrm>
            <a:off x="652680" y="1825200"/>
            <a:ext cx="3985560" cy="1794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1400" b="0" strike="noStrike" spc="-1">
                <a:solidFill>
                  <a:srgbClr val="000000"/>
                </a:solidFill>
                <a:latin typeface="Circe"/>
              </a:rPr>
              <a:t>Содействие в прототипировании</a:t>
            </a:r>
            <a:endParaRPr lang="ru-RU" sz="1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400" b="0" strike="noStrike" spc="-1"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1400" b="0" strike="noStrike" spc="-1">
                <a:solidFill>
                  <a:srgbClr val="000000"/>
                </a:solidFill>
                <a:latin typeface="Circe"/>
              </a:rPr>
              <a:t>CAD/CAM/CAE – моделирование</a:t>
            </a:r>
            <a:endParaRPr lang="ru-RU" sz="1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400" b="0" strike="noStrike" spc="-1"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1400" b="0" strike="noStrike" spc="-1">
                <a:solidFill>
                  <a:srgbClr val="000000"/>
                </a:solidFill>
                <a:latin typeface="Circe"/>
              </a:rPr>
              <a:t>Разработка конструкторской документации</a:t>
            </a:r>
            <a:endParaRPr lang="ru-RU" sz="1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400" b="0" strike="noStrike" spc="-1"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1400" b="0" strike="noStrike" spc="-1">
                <a:solidFill>
                  <a:srgbClr val="000000"/>
                </a:solidFill>
                <a:latin typeface="Circe"/>
              </a:rPr>
              <a:t>Консультирование в сфере инжиниринга</a:t>
            </a:r>
            <a:endParaRPr lang="ru-RU" sz="1400" b="0" strike="noStrike" spc="-1">
              <a:latin typeface="Arial"/>
            </a:endParaRPr>
          </a:p>
        </p:txBody>
      </p:sp>
      <p:sp>
        <p:nvSpPr>
          <p:cNvPr id="417" name="CustomShape 17"/>
          <p:cNvSpPr/>
          <p:nvPr/>
        </p:nvSpPr>
        <p:spPr>
          <a:xfrm>
            <a:off x="720000" y="1258560"/>
            <a:ext cx="4028040" cy="638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0" strike="noStrike" spc="-1">
                <a:solidFill>
                  <a:srgbClr val="ED5539"/>
                </a:solidFill>
                <a:latin typeface="Circe Bold"/>
              </a:rPr>
              <a:t>КОНСАЛТИНГ И ИНЖИНИРИНГ</a:t>
            </a:r>
            <a:endParaRPr lang="ru-RU" sz="1800" b="0" strike="noStrike" spc="-1">
              <a:latin typeface="Arial"/>
            </a:endParaRPr>
          </a:p>
        </p:txBody>
      </p:sp>
      <p:sp>
        <p:nvSpPr>
          <p:cNvPr id="418" name="CustomShape 18"/>
          <p:cNvSpPr/>
          <p:nvPr/>
        </p:nvSpPr>
        <p:spPr>
          <a:xfrm>
            <a:off x="5628240" y="1284480"/>
            <a:ext cx="3150720" cy="336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1800" b="0" strike="noStrike" spc="-1">
                <a:solidFill>
                  <a:srgbClr val="ED5539"/>
                </a:solidFill>
                <a:latin typeface="Circe Bold"/>
              </a:rPr>
              <a:t>АУДИТ И РАЗРАБОТКА</a:t>
            </a:r>
            <a:endParaRPr lang="ru-RU" sz="1800" b="0" strike="noStrike" spc="-1">
              <a:latin typeface="Arial"/>
            </a:endParaRPr>
          </a:p>
        </p:txBody>
      </p:sp>
      <p:pic>
        <p:nvPicPr>
          <p:cNvPr id="419" name="Рисунок 32"/>
          <p:cNvPicPr/>
          <p:nvPr/>
        </p:nvPicPr>
        <p:blipFill>
          <a:blip r:embed="rId2"/>
          <a:stretch/>
        </p:blipFill>
        <p:spPr>
          <a:xfrm>
            <a:off x="10424160" y="368280"/>
            <a:ext cx="1396080" cy="643320"/>
          </a:xfrm>
          <a:prstGeom prst="rect">
            <a:avLst/>
          </a:prstGeom>
          <a:ln>
            <a:noFill/>
          </a:ln>
        </p:spPr>
      </p:pic>
      <p:sp>
        <p:nvSpPr>
          <p:cNvPr id="420" name="CustomShape 19"/>
          <p:cNvSpPr/>
          <p:nvPr/>
        </p:nvSpPr>
        <p:spPr>
          <a:xfrm>
            <a:off x="493920" y="4322880"/>
            <a:ext cx="6094080" cy="638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600" b="0" strike="noStrike" spc="-1">
                <a:solidFill>
                  <a:srgbClr val="000000"/>
                </a:solidFill>
                <a:latin typeface="Calibri"/>
              </a:rPr>
              <a:t> </a:t>
            </a:r>
            <a:r>
              <a:rPr lang="ru-RU" sz="1800" b="1" strike="noStrike" spc="-1">
                <a:solidFill>
                  <a:srgbClr val="ED5539"/>
                </a:solidFill>
                <a:latin typeface="Circe"/>
              </a:rPr>
              <a:t>Фонд финансирует до 75 % от стоимости услуги</a:t>
            </a:r>
            <a:endParaRPr lang="ru-RU" sz="1800" b="0" strike="noStrike" spc="-1">
              <a:latin typeface="Arial"/>
            </a:endParaRPr>
          </a:p>
        </p:txBody>
      </p:sp>
      <p:graphicFrame>
        <p:nvGraphicFramePr>
          <p:cNvPr id="421" name="Table 20"/>
          <p:cNvGraphicFramePr/>
          <p:nvPr>
            <p:extLst>
              <p:ext uri="{D42A27DB-BD31-4B8C-83A1-F6EECF244321}">
                <p14:modId xmlns:p14="http://schemas.microsoft.com/office/powerpoint/2010/main" val="1981930668"/>
              </p:ext>
            </p:extLst>
          </p:nvPr>
        </p:nvGraphicFramePr>
        <p:xfrm>
          <a:off x="1073880" y="4240800"/>
          <a:ext cx="8292960" cy="2116845"/>
        </p:xfrm>
        <a:graphic>
          <a:graphicData uri="http://schemas.openxmlformats.org/drawingml/2006/table">
            <a:tbl>
              <a:tblPr/>
              <a:tblGrid>
                <a:gridCol w="61668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12616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76788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68400" marR="6840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ru-RU" sz="1500" b="0" strike="noStrike" spc="-1" dirty="0">
                        <a:latin typeface="Arial"/>
                      </a:endParaRPr>
                    </a:p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500" b="0" strike="noStrike" spc="-1" dirty="0">
                          <a:solidFill>
                            <a:srgbClr val="FFFFFF"/>
                          </a:solidFill>
                          <a:latin typeface="Calibri"/>
                        </a:rPr>
                        <a:t>Частичная оплата </a:t>
                      </a:r>
                    </a:p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500" b="0" strike="noStrike" spc="-1" dirty="0">
                          <a:solidFill>
                            <a:srgbClr val="FFFFFF"/>
                          </a:solidFill>
                          <a:latin typeface="Calibri"/>
                        </a:rPr>
                        <a:t>услуг исполнителей</a:t>
                      </a:r>
                      <a:endParaRPr lang="ru-RU" sz="1500" b="0" strike="noStrike" spc="-1" dirty="0">
                        <a:latin typeface="Arial"/>
                      </a:endParaRPr>
                    </a:p>
                  </a:txBody>
                  <a:tcPr marL="68400" marR="68400">
                    <a:solidFill>
                      <a:srgbClr val="5E342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08805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500" b="0" strike="noStrike" kern="1200" spc="-1" dirty="0" err="1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Cоздание</a:t>
                      </a:r>
                      <a:r>
                        <a:rPr lang="ru-RU" sz="1500" b="0" strike="noStrike" kern="1200" spc="-1" dirty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/</a:t>
                      </a:r>
                      <a:r>
                        <a:rPr lang="ru-RU" sz="1500" b="0" strike="noStrike" kern="1200" spc="-1" dirty="0" err="1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апгрейт</a:t>
                      </a:r>
                      <a:r>
                        <a:rPr lang="ru-RU" sz="1500" b="0" strike="noStrike" kern="1200" spc="-1" dirty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/развитие продукта и его продвижение на Российском и международных рынках</a:t>
                      </a:r>
                    </a:p>
                  </a:txBody>
                  <a:tcPr marL="68400" marR="6840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5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до 35 000 руб.</a:t>
                      </a:r>
                      <a:endParaRPr lang="ru-RU" sz="1500" b="0" strike="noStrike" spc="-1" dirty="0">
                        <a:latin typeface="Arial"/>
                      </a:endParaRPr>
                    </a:p>
                  </a:txBody>
                  <a:tcPr marL="68400" marR="68400">
                    <a:solidFill>
                      <a:srgbClr val="EED8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4016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500" b="0" strike="noStrike" kern="1200" spc="-1" dirty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Модернизация, цифровизация и автоматизация производства и производственных процессов и/ или повышение производительности труда</a:t>
                      </a:r>
                    </a:p>
                  </a:txBody>
                  <a:tcPr marL="68400" marR="6840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5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до 35 000 руб.</a:t>
                      </a:r>
                      <a:endParaRPr lang="ru-RU" sz="1500" b="0" strike="noStrike" spc="-1" dirty="0">
                        <a:latin typeface="Arial"/>
                      </a:endParaRPr>
                    </a:p>
                  </a:txBody>
                  <a:tcPr marL="68400" marR="68400">
                    <a:solidFill>
                      <a:srgbClr val="EED8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422" name="CustomShape 21"/>
          <p:cNvSpPr/>
          <p:nvPr/>
        </p:nvSpPr>
        <p:spPr>
          <a:xfrm>
            <a:off x="745920" y="5204340"/>
            <a:ext cx="99720" cy="99720"/>
          </a:xfrm>
          <a:prstGeom prst="ellipse">
            <a:avLst/>
          </a:prstGeom>
          <a:solidFill>
            <a:srgbClr val="ED5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23" name="CustomShape 22"/>
          <p:cNvSpPr/>
          <p:nvPr/>
        </p:nvSpPr>
        <p:spPr>
          <a:xfrm>
            <a:off x="756540" y="5978881"/>
            <a:ext cx="99720" cy="99720"/>
          </a:xfrm>
          <a:prstGeom prst="ellipse">
            <a:avLst/>
          </a:prstGeom>
          <a:solidFill>
            <a:srgbClr val="ED5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424" name="Рисунок 9"/>
          <p:cNvPicPr/>
          <p:nvPr/>
        </p:nvPicPr>
        <p:blipFill>
          <a:blip r:embed="rId3"/>
          <a:stretch/>
        </p:blipFill>
        <p:spPr>
          <a:xfrm>
            <a:off x="10139040" y="2621520"/>
            <a:ext cx="1452600" cy="14526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CustomShape 1"/>
          <p:cNvSpPr/>
          <p:nvPr/>
        </p:nvSpPr>
        <p:spPr>
          <a:xfrm>
            <a:off x="7645320" y="327672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26" name="CustomShape 2"/>
          <p:cNvSpPr/>
          <p:nvPr/>
        </p:nvSpPr>
        <p:spPr>
          <a:xfrm>
            <a:off x="7797960" y="342900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27" name="CustomShape 3"/>
          <p:cNvSpPr/>
          <p:nvPr/>
        </p:nvSpPr>
        <p:spPr>
          <a:xfrm>
            <a:off x="7950240" y="358128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28" name="CustomShape 4"/>
          <p:cNvSpPr/>
          <p:nvPr/>
        </p:nvSpPr>
        <p:spPr>
          <a:xfrm>
            <a:off x="5386036" y="1928192"/>
            <a:ext cx="6590880" cy="700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000" b="0" strike="noStrike" spc="-1" dirty="0">
                <a:solidFill>
                  <a:srgbClr val="562212"/>
                </a:solidFill>
                <a:latin typeface="Circe Bold"/>
              </a:rPr>
              <a:t>ЛИЗИНГ ОБОРУДОВАНИЯ БЕЗ ПЕРВОНОЧАЛЬНОГО ВЗНОСА                      </a:t>
            </a:r>
            <a:endParaRPr lang="ru-RU" sz="2000" b="0" strike="noStrike" spc="-1" dirty="0">
              <a:latin typeface="Arial"/>
            </a:endParaRPr>
          </a:p>
        </p:txBody>
      </p:sp>
      <p:sp>
        <p:nvSpPr>
          <p:cNvPr id="429" name="CustomShape 5"/>
          <p:cNvSpPr/>
          <p:nvPr/>
        </p:nvSpPr>
        <p:spPr>
          <a:xfrm>
            <a:off x="5395396" y="2586272"/>
            <a:ext cx="638208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0" strike="noStrike" spc="-1" dirty="0">
                <a:solidFill>
                  <a:srgbClr val="C2926A"/>
                </a:solidFill>
                <a:latin typeface="Circe"/>
              </a:rPr>
              <a:t>до </a:t>
            </a:r>
            <a:r>
              <a:rPr lang="ru-RU" sz="1800" b="0" strike="noStrike" spc="-1" dirty="0">
                <a:solidFill>
                  <a:srgbClr val="E74D39"/>
                </a:solidFill>
                <a:latin typeface="Circe"/>
              </a:rPr>
              <a:t>50</a:t>
            </a:r>
            <a:r>
              <a:rPr lang="ru-RU" sz="1800" b="0" strike="noStrike" spc="-1" dirty="0">
                <a:solidFill>
                  <a:srgbClr val="C2926A"/>
                </a:solidFill>
                <a:latin typeface="Circe"/>
              </a:rPr>
              <a:t> млн. рублей  </a:t>
            </a:r>
            <a:r>
              <a:rPr lang="ru-RU" sz="1800" b="0" strike="noStrike" spc="-1" dirty="0">
                <a:solidFill>
                  <a:srgbClr val="E74D39"/>
                </a:solidFill>
                <a:latin typeface="Circe"/>
              </a:rPr>
              <a:t>6%</a:t>
            </a:r>
            <a:r>
              <a:rPr lang="ru-RU" sz="1800" b="0" strike="noStrike" spc="-1" dirty="0">
                <a:solidFill>
                  <a:srgbClr val="C2926A"/>
                </a:solidFill>
                <a:latin typeface="Circe"/>
              </a:rPr>
              <a:t>,</a:t>
            </a:r>
            <a:r>
              <a:rPr lang="ru-RU" sz="1800" b="0" strike="noStrike" spc="-1" dirty="0">
                <a:solidFill>
                  <a:srgbClr val="E74D39"/>
                </a:solidFill>
                <a:latin typeface="Circe"/>
              </a:rPr>
              <a:t> 8%</a:t>
            </a:r>
            <a:r>
              <a:rPr lang="ru-RU" sz="1800" b="0" strike="noStrike" spc="-1" dirty="0">
                <a:solidFill>
                  <a:srgbClr val="C2926A"/>
                </a:solidFill>
                <a:latin typeface="Circe"/>
              </a:rPr>
              <a:t> годовых</a:t>
            </a:r>
            <a:endParaRPr lang="ru-RU" sz="1800" b="0" strike="noStrike" spc="-1" dirty="0">
              <a:latin typeface="Arial"/>
            </a:endParaRPr>
          </a:p>
        </p:txBody>
      </p:sp>
      <p:sp>
        <p:nvSpPr>
          <p:cNvPr id="430" name="CustomShape 6"/>
          <p:cNvSpPr/>
          <p:nvPr/>
        </p:nvSpPr>
        <p:spPr>
          <a:xfrm>
            <a:off x="4653720" y="955773"/>
            <a:ext cx="5633280" cy="395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000" b="0" strike="noStrike" spc="-1" dirty="0">
                <a:solidFill>
                  <a:srgbClr val="562212"/>
                </a:solidFill>
                <a:latin typeface="Circe Bold"/>
              </a:rPr>
              <a:t>ЛЬГОТНЫЕ ЗАЙМЫ И КРЕДИТЫ</a:t>
            </a:r>
            <a:endParaRPr lang="ru-RU" sz="2000" b="0" strike="noStrike" spc="-1" dirty="0">
              <a:latin typeface="Arial"/>
            </a:endParaRPr>
          </a:p>
        </p:txBody>
      </p:sp>
      <p:sp>
        <p:nvSpPr>
          <p:cNvPr id="431" name="CustomShape 7"/>
          <p:cNvSpPr/>
          <p:nvPr/>
        </p:nvSpPr>
        <p:spPr>
          <a:xfrm>
            <a:off x="4627440" y="1342773"/>
            <a:ext cx="540468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0" strike="noStrike" spc="-1" dirty="0">
                <a:solidFill>
                  <a:srgbClr val="C2926A"/>
                </a:solidFill>
                <a:latin typeface="Circe"/>
              </a:rPr>
              <a:t>до </a:t>
            </a:r>
            <a:r>
              <a:rPr lang="ru-RU" sz="1800" b="0" strike="noStrike" spc="-1" dirty="0">
                <a:solidFill>
                  <a:srgbClr val="ED5539"/>
                </a:solidFill>
                <a:latin typeface="Circe"/>
              </a:rPr>
              <a:t>1 </a:t>
            </a:r>
            <a:r>
              <a:rPr lang="ru-RU" sz="1800" b="0" strike="noStrike" spc="-1" dirty="0">
                <a:solidFill>
                  <a:srgbClr val="C2926A"/>
                </a:solidFill>
                <a:latin typeface="Circe"/>
              </a:rPr>
              <a:t>млрд. рублей от </a:t>
            </a:r>
            <a:r>
              <a:rPr lang="ru-RU" sz="1800" b="0" strike="noStrike" spc="-1" dirty="0">
                <a:solidFill>
                  <a:srgbClr val="E74D39"/>
                </a:solidFill>
                <a:latin typeface="Circe"/>
              </a:rPr>
              <a:t>1 % </a:t>
            </a:r>
            <a:r>
              <a:rPr lang="ru-RU" sz="1800" b="0" strike="noStrike" spc="-1" dirty="0">
                <a:solidFill>
                  <a:srgbClr val="C2926A"/>
                </a:solidFill>
                <a:latin typeface="Circe"/>
              </a:rPr>
              <a:t>годовых</a:t>
            </a:r>
            <a:endParaRPr lang="ru-RU" sz="1800" b="0" strike="noStrike" spc="-1" dirty="0">
              <a:latin typeface="Arial"/>
            </a:endParaRPr>
          </a:p>
        </p:txBody>
      </p:sp>
      <p:sp>
        <p:nvSpPr>
          <p:cNvPr id="432" name="CustomShape 8"/>
          <p:cNvSpPr/>
          <p:nvPr/>
        </p:nvSpPr>
        <p:spPr>
          <a:xfrm>
            <a:off x="5395396" y="3306118"/>
            <a:ext cx="3375360" cy="395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000" b="0" strike="noStrike" spc="-1" dirty="0">
                <a:solidFill>
                  <a:srgbClr val="562212"/>
                </a:solidFill>
                <a:latin typeface="Circe Bold"/>
              </a:rPr>
              <a:t>МИКРОЗАЙМЫ</a:t>
            </a:r>
            <a:endParaRPr lang="ru-RU" sz="2000" b="0" strike="noStrike" spc="-1" dirty="0">
              <a:latin typeface="Arial"/>
            </a:endParaRPr>
          </a:p>
        </p:txBody>
      </p:sp>
      <p:sp>
        <p:nvSpPr>
          <p:cNvPr id="433" name="CustomShape 9"/>
          <p:cNvSpPr/>
          <p:nvPr/>
        </p:nvSpPr>
        <p:spPr>
          <a:xfrm>
            <a:off x="5395396" y="3644338"/>
            <a:ext cx="540468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0" strike="noStrike" spc="-1" dirty="0">
                <a:solidFill>
                  <a:srgbClr val="C2926A"/>
                </a:solidFill>
                <a:latin typeface="Circe"/>
              </a:rPr>
              <a:t>до </a:t>
            </a:r>
            <a:r>
              <a:rPr lang="ru-RU" sz="1800" b="0" strike="noStrike" spc="-1" dirty="0">
                <a:solidFill>
                  <a:srgbClr val="E74D39"/>
                </a:solidFill>
                <a:latin typeface="Circe"/>
              </a:rPr>
              <a:t>5 </a:t>
            </a:r>
            <a:r>
              <a:rPr lang="ru-RU" sz="1800" b="0" strike="noStrike" spc="-1" dirty="0">
                <a:solidFill>
                  <a:srgbClr val="C2926A"/>
                </a:solidFill>
                <a:latin typeface="Circe"/>
              </a:rPr>
              <a:t>млн. рублей от </a:t>
            </a:r>
            <a:r>
              <a:rPr lang="ru-RU" sz="1800" b="0" strike="noStrike" spc="-1" dirty="0">
                <a:solidFill>
                  <a:srgbClr val="E74D39"/>
                </a:solidFill>
                <a:latin typeface="Circe"/>
              </a:rPr>
              <a:t>1 % </a:t>
            </a:r>
            <a:r>
              <a:rPr lang="ru-RU" sz="1800" b="0" strike="noStrike" spc="-1" dirty="0">
                <a:solidFill>
                  <a:srgbClr val="C2926A"/>
                </a:solidFill>
                <a:latin typeface="Circe"/>
              </a:rPr>
              <a:t>годовых</a:t>
            </a:r>
            <a:endParaRPr lang="ru-RU" sz="1800" b="0" strike="noStrike" spc="-1" dirty="0">
              <a:latin typeface="Arial"/>
            </a:endParaRPr>
          </a:p>
        </p:txBody>
      </p:sp>
      <p:sp>
        <p:nvSpPr>
          <p:cNvPr id="434" name="CustomShape 10"/>
          <p:cNvSpPr/>
          <p:nvPr/>
        </p:nvSpPr>
        <p:spPr>
          <a:xfrm>
            <a:off x="4741140" y="5465313"/>
            <a:ext cx="5679360" cy="395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000" b="0" strike="noStrike" spc="-1" dirty="0">
                <a:solidFill>
                  <a:srgbClr val="562212"/>
                </a:solidFill>
                <a:latin typeface="Circe Bold"/>
              </a:rPr>
              <a:t>ПОРУЧИТЕЛЬСТВО И ГАРАНТИИ</a:t>
            </a:r>
            <a:endParaRPr lang="ru-RU" sz="2000" b="0" strike="noStrike" spc="-1" dirty="0">
              <a:latin typeface="Arial"/>
            </a:endParaRPr>
          </a:p>
        </p:txBody>
      </p:sp>
      <p:sp>
        <p:nvSpPr>
          <p:cNvPr id="435" name="CustomShape 11"/>
          <p:cNvSpPr/>
          <p:nvPr/>
        </p:nvSpPr>
        <p:spPr>
          <a:xfrm>
            <a:off x="4803690" y="5836488"/>
            <a:ext cx="540468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0" strike="noStrike" spc="-1" dirty="0">
                <a:solidFill>
                  <a:srgbClr val="C2926A"/>
                </a:solidFill>
                <a:latin typeface="Circe"/>
              </a:rPr>
              <a:t>до </a:t>
            </a:r>
            <a:r>
              <a:rPr lang="ru-RU" sz="1800" b="0" strike="noStrike" spc="-1" dirty="0">
                <a:solidFill>
                  <a:srgbClr val="E74D39"/>
                </a:solidFill>
                <a:latin typeface="Circe"/>
              </a:rPr>
              <a:t>70 % </a:t>
            </a:r>
            <a:r>
              <a:rPr lang="ru-RU" sz="1800" b="0" strike="noStrike" spc="-1" dirty="0">
                <a:solidFill>
                  <a:srgbClr val="C2926A"/>
                </a:solidFill>
                <a:latin typeface="Circe"/>
              </a:rPr>
              <a:t>от суммы обязательства </a:t>
            </a:r>
            <a:endParaRPr lang="ru-RU" sz="1800" b="0" strike="noStrike" spc="-1" dirty="0">
              <a:latin typeface="Arial"/>
            </a:endParaRP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xmlns="" id="{8B14DD57-8EFE-4940-907A-4C05694B1F31}"/>
              </a:ext>
            </a:extLst>
          </p:cNvPr>
          <p:cNvGrpSpPr/>
          <p:nvPr/>
        </p:nvGrpSpPr>
        <p:grpSpPr>
          <a:xfrm>
            <a:off x="3838320" y="962448"/>
            <a:ext cx="698040" cy="573480"/>
            <a:chOff x="3943800" y="1125360"/>
            <a:chExt cx="698040" cy="573480"/>
          </a:xfrm>
        </p:grpSpPr>
        <p:sp>
          <p:nvSpPr>
            <p:cNvPr id="436" name="CustomShape 12"/>
            <p:cNvSpPr/>
            <p:nvPr/>
          </p:nvSpPr>
          <p:spPr>
            <a:xfrm>
              <a:off x="4007880" y="1125360"/>
              <a:ext cx="573480" cy="573480"/>
            </a:xfrm>
            <a:prstGeom prst="ellipse">
              <a:avLst/>
            </a:prstGeom>
            <a:solidFill>
              <a:srgbClr val="EF532B"/>
            </a:solidFill>
            <a:ln w="3816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437" name="CustomShape 13"/>
            <p:cNvSpPr/>
            <p:nvPr/>
          </p:nvSpPr>
          <p:spPr>
            <a:xfrm>
              <a:off x="3943800" y="1244520"/>
              <a:ext cx="698040" cy="3337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ru-RU" sz="1600" b="0" strike="noStrike" spc="-1" dirty="0">
                  <a:solidFill>
                    <a:srgbClr val="FFFFFF"/>
                  </a:solidFill>
                  <a:latin typeface="Montserrat SemiBold"/>
                </a:rPr>
                <a:t>1</a:t>
              </a:r>
              <a:endParaRPr lang="ru-RU" sz="1600" b="0" strike="noStrike" spc="-1" dirty="0">
                <a:latin typeface="Arial"/>
              </a:endParaRPr>
            </a:p>
          </p:txBody>
        </p:sp>
      </p:grpSp>
      <p:grpSp>
        <p:nvGrpSpPr>
          <p:cNvPr id="5" name="Группа 4">
            <a:extLst>
              <a:ext uri="{FF2B5EF4-FFF2-40B4-BE49-F238E27FC236}">
                <a16:creationId xmlns:a16="http://schemas.microsoft.com/office/drawing/2014/main" xmlns="" id="{C7D9949A-C1BA-4762-96AA-D028E01BF1BD}"/>
              </a:ext>
            </a:extLst>
          </p:cNvPr>
          <p:cNvGrpSpPr/>
          <p:nvPr/>
        </p:nvGrpSpPr>
        <p:grpSpPr>
          <a:xfrm>
            <a:off x="4502596" y="2124900"/>
            <a:ext cx="573480" cy="573480"/>
            <a:chOff x="4340700" y="1752480"/>
            <a:chExt cx="573480" cy="573480"/>
          </a:xfrm>
        </p:grpSpPr>
        <p:sp>
          <p:nvSpPr>
            <p:cNvPr id="438" name="CustomShape 14"/>
            <p:cNvSpPr/>
            <p:nvPr/>
          </p:nvSpPr>
          <p:spPr>
            <a:xfrm>
              <a:off x="4340700" y="1752480"/>
              <a:ext cx="573480" cy="573480"/>
            </a:xfrm>
            <a:prstGeom prst="ellipse">
              <a:avLst/>
            </a:prstGeom>
            <a:solidFill>
              <a:srgbClr val="EF532B"/>
            </a:solidFill>
            <a:ln w="3816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439" name="CustomShape 15"/>
            <p:cNvSpPr/>
            <p:nvPr/>
          </p:nvSpPr>
          <p:spPr>
            <a:xfrm>
              <a:off x="4340700" y="1861200"/>
              <a:ext cx="573480" cy="3337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ru-RU" sz="1600" b="0" strike="noStrike" spc="-1" dirty="0">
                  <a:solidFill>
                    <a:srgbClr val="FFFFFF"/>
                  </a:solidFill>
                  <a:latin typeface="Montserrat SemiBold"/>
                </a:rPr>
                <a:t>2</a:t>
              </a:r>
              <a:endParaRPr lang="ru-RU" sz="1600" b="0" strike="noStrike" spc="-1" dirty="0">
                <a:latin typeface="Arial"/>
              </a:endParaRPr>
            </a:p>
          </p:txBody>
        </p:sp>
      </p:grpSp>
      <p:grpSp>
        <p:nvGrpSpPr>
          <p:cNvPr id="3" name="Группа 2">
            <a:extLst>
              <a:ext uri="{FF2B5EF4-FFF2-40B4-BE49-F238E27FC236}">
                <a16:creationId xmlns:a16="http://schemas.microsoft.com/office/drawing/2014/main" xmlns="" id="{CC3902AF-0B92-47F3-B3ED-2F33236F4D11}"/>
              </a:ext>
            </a:extLst>
          </p:cNvPr>
          <p:cNvGrpSpPr/>
          <p:nvPr/>
        </p:nvGrpSpPr>
        <p:grpSpPr>
          <a:xfrm>
            <a:off x="4559267" y="3294540"/>
            <a:ext cx="573480" cy="573480"/>
            <a:chOff x="4581360" y="3040920"/>
            <a:chExt cx="573480" cy="573480"/>
          </a:xfrm>
        </p:grpSpPr>
        <p:sp>
          <p:nvSpPr>
            <p:cNvPr id="440" name="CustomShape 16"/>
            <p:cNvSpPr/>
            <p:nvPr/>
          </p:nvSpPr>
          <p:spPr>
            <a:xfrm>
              <a:off x="4581360" y="3040920"/>
              <a:ext cx="573480" cy="573480"/>
            </a:xfrm>
            <a:prstGeom prst="ellipse">
              <a:avLst/>
            </a:prstGeom>
            <a:solidFill>
              <a:srgbClr val="EF532B"/>
            </a:solidFill>
            <a:ln w="3816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441" name="CustomShape 17"/>
            <p:cNvSpPr/>
            <p:nvPr/>
          </p:nvSpPr>
          <p:spPr>
            <a:xfrm>
              <a:off x="4581360" y="3161160"/>
              <a:ext cx="573480" cy="3337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ru-RU" sz="1600" b="0" strike="noStrike" spc="-1" dirty="0">
                  <a:solidFill>
                    <a:srgbClr val="FFFFFF"/>
                  </a:solidFill>
                  <a:latin typeface="Montserrat SemiBold"/>
                </a:rPr>
                <a:t>3</a:t>
              </a:r>
              <a:endParaRPr lang="ru-RU" sz="1600" b="0" strike="noStrike" spc="-1" dirty="0">
                <a:latin typeface="Arial"/>
              </a:endParaRPr>
            </a:p>
          </p:txBody>
        </p:sp>
      </p:grpSp>
      <p:sp>
        <p:nvSpPr>
          <p:cNvPr id="442" name="CustomShape 18"/>
          <p:cNvSpPr/>
          <p:nvPr/>
        </p:nvSpPr>
        <p:spPr>
          <a:xfrm>
            <a:off x="3904560" y="5442480"/>
            <a:ext cx="573480" cy="573480"/>
          </a:xfrm>
          <a:prstGeom prst="ellipse">
            <a:avLst/>
          </a:prstGeom>
          <a:solidFill>
            <a:srgbClr val="EF532B"/>
          </a:solidFill>
          <a:ln w="3816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ru-RU" dirty="0"/>
          </a:p>
        </p:txBody>
      </p:sp>
      <p:sp>
        <p:nvSpPr>
          <p:cNvPr id="443" name="CustomShape 19"/>
          <p:cNvSpPr/>
          <p:nvPr/>
        </p:nvSpPr>
        <p:spPr>
          <a:xfrm>
            <a:off x="3900600" y="5564520"/>
            <a:ext cx="573480" cy="3371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600" spc="-1" dirty="0">
                <a:solidFill>
                  <a:srgbClr val="FFFFFF"/>
                </a:solidFill>
                <a:latin typeface="Montserrat SemiBold"/>
              </a:rPr>
              <a:t>5</a:t>
            </a:r>
            <a:endParaRPr lang="ru-RU" sz="1600" b="0" strike="noStrike" spc="-1" dirty="0">
              <a:latin typeface="Arial"/>
            </a:endParaRPr>
          </a:p>
        </p:txBody>
      </p:sp>
      <p:pic>
        <p:nvPicPr>
          <p:cNvPr id="444" name="Рисунок 37"/>
          <p:cNvPicPr/>
          <p:nvPr/>
        </p:nvPicPr>
        <p:blipFill>
          <a:blip r:embed="rId3"/>
          <a:stretch/>
        </p:blipFill>
        <p:spPr>
          <a:xfrm>
            <a:off x="10424160" y="368280"/>
            <a:ext cx="1396080" cy="643320"/>
          </a:xfrm>
          <a:prstGeom prst="rect">
            <a:avLst/>
          </a:prstGeom>
          <a:ln>
            <a:noFill/>
          </a:ln>
        </p:spPr>
      </p:pic>
      <p:sp>
        <p:nvSpPr>
          <p:cNvPr id="445" name="CustomShape 20"/>
          <p:cNvSpPr/>
          <p:nvPr/>
        </p:nvSpPr>
        <p:spPr>
          <a:xfrm>
            <a:off x="290520" y="2948040"/>
            <a:ext cx="4336920" cy="460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446" name="Group 21"/>
          <p:cNvGrpSpPr/>
          <p:nvPr/>
        </p:nvGrpSpPr>
        <p:grpSpPr>
          <a:xfrm>
            <a:off x="428760" y="3661200"/>
            <a:ext cx="2841840" cy="639000"/>
            <a:chOff x="428760" y="3661200"/>
            <a:chExt cx="2841840" cy="639000"/>
          </a:xfrm>
        </p:grpSpPr>
        <p:sp>
          <p:nvSpPr>
            <p:cNvPr id="447" name="CustomShape 22"/>
            <p:cNvSpPr/>
            <p:nvPr/>
          </p:nvSpPr>
          <p:spPr>
            <a:xfrm>
              <a:off x="600120" y="3661200"/>
              <a:ext cx="2670480" cy="6390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ru-RU" sz="1800" b="0" strike="noStrike" spc="-1">
                  <a:solidFill>
                    <a:srgbClr val="000000"/>
                  </a:solidFill>
                  <a:latin typeface="Circe"/>
                </a:rPr>
                <a:t>поручительство в качестве залога</a:t>
              </a:r>
              <a:endParaRPr lang="ru-RU" sz="1800" b="0" strike="noStrike" spc="-1">
                <a:latin typeface="Arial"/>
              </a:endParaRPr>
            </a:p>
          </p:txBody>
        </p:sp>
        <p:sp>
          <p:nvSpPr>
            <p:cNvPr id="448" name="CustomShape 23"/>
            <p:cNvSpPr/>
            <p:nvPr/>
          </p:nvSpPr>
          <p:spPr>
            <a:xfrm>
              <a:off x="428760" y="3875760"/>
              <a:ext cx="95040" cy="95040"/>
            </a:xfrm>
            <a:prstGeom prst="ellipse">
              <a:avLst/>
            </a:prstGeom>
            <a:solidFill>
              <a:srgbClr val="ED55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</p:grpSp>
      <p:grpSp>
        <p:nvGrpSpPr>
          <p:cNvPr id="449" name="Group 24"/>
          <p:cNvGrpSpPr/>
          <p:nvPr/>
        </p:nvGrpSpPr>
        <p:grpSpPr>
          <a:xfrm>
            <a:off x="448200" y="4383720"/>
            <a:ext cx="2860560" cy="639000"/>
            <a:chOff x="448200" y="4383720"/>
            <a:chExt cx="2860560" cy="639000"/>
          </a:xfrm>
        </p:grpSpPr>
        <p:sp>
          <p:nvSpPr>
            <p:cNvPr id="450" name="CustomShape 25"/>
            <p:cNvSpPr/>
            <p:nvPr/>
          </p:nvSpPr>
          <p:spPr>
            <a:xfrm>
              <a:off x="682200" y="4383720"/>
              <a:ext cx="2626560" cy="6390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ru-RU" sz="1800" b="0" strike="noStrike" spc="-1">
                  <a:solidFill>
                    <a:srgbClr val="000000"/>
                  </a:solidFill>
                  <a:latin typeface="Circe"/>
                </a:rPr>
                <a:t>подбор финансирования</a:t>
              </a:r>
              <a:endParaRPr lang="ru-RU" sz="1800" b="0" strike="noStrike" spc="-1">
                <a:latin typeface="Arial"/>
              </a:endParaRPr>
            </a:p>
          </p:txBody>
        </p:sp>
        <p:sp>
          <p:nvSpPr>
            <p:cNvPr id="451" name="CustomShape 26"/>
            <p:cNvSpPr/>
            <p:nvPr/>
          </p:nvSpPr>
          <p:spPr>
            <a:xfrm>
              <a:off x="448200" y="4563720"/>
              <a:ext cx="95040" cy="95040"/>
            </a:xfrm>
            <a:prstGeom prst="ellipse">
              <a:avLst/>
            </a:prstGeom>
            <a:solidFill>
              <a:srgbClr val="ED55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</p:grpSp>
      <p:pic>
        <p:nvPicPr>
          <p:cNvPr id="452" name="Рисунок 5"/>
          <p:cNvPicPr/>
          <p:nvPr/>
        </p:nvPicPr>
        <p:blipFill>
          <a:blip r:embed="rId4"/>
          <a:stretch/>
        </p:blipFill>
        <p:spPr>
          <a:xfrm>
            <a:off x="10339920" y="5025600"/>
            <a:ext cx="1551960" cy="1551960"/>
          </a:xfrm>
          <a:prstGeom prst="rect">
            <a:avLst/>
          </a:prstGeom>
          <a:ln>
            <a:noFill/>
          </a:ln>
        </p:spPr>
      </p:pic>
      <p:sp>
        <p:nvSpPr>
          <p:cNvPr id="453" name="CustomShape 27"/>
          <p:cNvSpPr/>
          <p:nvPr/>
        </p:nvSpPr>
        <p:spPr>
          <a:xfrm>
            <a:off x="341280" y="199800"/>
            <a:ext cx="8203680" cy="460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ru-RU" sz="2800" b="1" strike="noStrike" spc="-1" dirty="0">
                <a:solidFill>
                  <a:srgbClr val="562212"/>
                </a:solidFill>
                <a:latin typeface="Circe"/>
              </a:rPr>
              <a:t>«РАЗВИТИЕ БИЗНЕСА» - финансирование</a:t>
            </a:r>
            <a:endParaRPr lang="ru-RU" sz="2800" b="0" strike="noStrike" spc="-1" dirty="0">
              <a:latin typeface="Arial"/>
            </a:endParaRPr>
          </a:p>
        </p:txBody>
      </p:sp>
      <p:sp>
        <p:nvSpPr>
          <p:cNvPr id="454" name="CustomShape 28"/>
          <p:cNvSpPr/>
          <p:nvPr/>
        </p:nvSpPr>
        <p:spPr>
          <a:xfrm>
            <a:off x="0" y="2550960"/>
            <a:ext cx="3734640" cy="460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algn="ctr">
              <a:lnSpc>
                <a:spcPct val="90000"/>
              </a:lnSpc>
              <a:spcBef>
                <a:spcPts val="1001"/>
              </a:spcBef>
            </a:pPr>
            <a:r>
              <a:rPr lang="ru-RU" sz="2800" b="1" strike="noStrike" spc="-1">
                <a:solidFill>
                  <a:srgbClr val="562212"/>
                </a:solidFill>
                <a:latin typeface="Circe"/>
              </a:rPr>
              <a:t>Центр гарантийной поддержки</a:t>
            </a:r>
            <a:endParaRPr lang="ru-RU" sz="2800" b="0" strike="noStrike" spc="-1">
              <a:latin typeface="Arial"/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571EE7D3-924E-4282-8C9C-73E1ED738F15}"/>
              </a:ext>
            </a:extLst>
          </p:cNvPr>
          <p:cNvGrpSpPr/>
          <p:nvPr/>
        </p:nvGrpSpPr>
        <p:grpSpPr>
          <a:xfrm>
            <a:off x="4361421" y="4404060"/>
            <a:ext cx="584597" cy="573480"/>
            <a:chOff x="4366980" y="4324500"/>
            <a:chExt cx="584597" cy="573480"/>
          </a:xfrm>
        </p:grpSpPr>
        <p:sp>
          <p:nvSpPr>
            <p:cNvPr id="35" name="CustomShape 18">
              <a:extLst>
                <a:ext uri="{FF2B5EF4-FFF2-40B4-BE49-F238E27FC236}">
                  <a16:creationId xmlns:a16="http://schemas.microsoft.com/office/drawing/2014/main" xmlns="" id="{2C668CD4-42FC-458D-BD78-7AB81B0B172D}"/>
                </a:ext>
              </a:extLst>
            </p:cNvPr>
            <p:cNvSpPr/>
            <p:nvPr/>
          </p:nvSpPr>
          <p:spPr>
            <a:xfrm>
              <a:off x="4366980" y="4324500"/>
              <a:ext cx="573480" cy="573480"/>
            </a:xfrm>
            <a:prstGeom prst="ellipse">
              <a:avLst/>
            </a:prstGeom>
            <a:solidFill>
              <a:srgbClr val="EF532B"/>
            </a:solidFill>
            <a:ln w="3816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36" name="CustomShape 19">
              <a:extLst>
                <a:ext uri="{FF2B5EF4-FFF2-40B4-BE49-F238E27FC236}">
                  <a16:creationId xmlns:a16="http://schemas.microsoft.com/office/drawing/2014/main" xmlns="" id="{EC1D4B03-1700-43DE-900A-3CD17CE01920}"/>
                </a:ext>
              </a:extLst>
            </p:cNvPr>
            <p:cNvSpPr/>
            <p:nvPr/>
          </p:nvSpPr>
          <p:spPr>
            <a:xfrm>
              <a:off x="4378097" y="4418910"/>
              <a:ext cx="573480" cy="3337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ru-RU" sz="1600" b="0" strike="noStrike" spc="-1" dirty="0">
                  <a:solidFill>
                    <a:srgbClr val="FFFFFF"/>
                  </a:solidFill>
                  <a:latin typeface="Montserrat SemiBold"/>
                </a:rPr>
                <a:t>4</a:t>
              </a:r>
              <a:endParaRPr lang="ru-RU" sz="1600" b="0" strike="noStrike" spc="-1" dirty="0">
                <a:latin typeface="Arial"/>
              </a:endParaRPr>
            </a:p>
          </p:txBody>
        </p: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261B2DD6-4022-455D-9137-EA0DD2F4550F}"/>
              </a:ext>
            </a:extLst>
          </p:cNvPr>
          <p:cNvSpPr txBox="1"/>
          <p:nvPr/>
        </p:nvSpPr>
        <p:spPr>
          <a:xfrm>
            <a:off x="5349482" y="4739581"/>
            <a:ext cx="58077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pc="-1" dirty="0">
                <a:solidFill>
                  <a:srgbClr val="E74D39"/>
                </a:solidFill>
                <a:latin typeface="Circe"/>
              </a:rPr>
              <a:t>13,5% </a:t>
            </a:r>
            <a:r>
              <a:rPr lang="ru-RU" spc="-1" dirty="0">
                <a:solidFill>
                  <a:srgbClr val="C2926A"/>
                </a:solidFill>
                <a:latin typeface="Circe"/>
              </a:rPr>
              <a:t>для среднего бизнеса, </a:t>
            </a:r>
            <a:r>
              <a:rPr lang="ru-RU" spc="-1" dirty="0">
                <a:solidFill>
                  <a:srgbClr val="E74D39"/>
                </a:solidFill>
                <a:latin typeface="Circe"/>
              </a:rPr>
              <a:t>15%</a:t>
            </a:r>
            <a:r>
              <a:rPr lang="ru-RU" spc="-1" dirty="0">
                <a:solidFill>
                  <a:srgbClr val="C2926A"/>
                </a:solidFill>
                <a:latin typeface="Circe"/>
              </a:rPr>
              <a:t> для малого бизнеса</a:t>
            </a:r>
          </a:p>
        </p:txBody>
      </p:sp>
      <p:sp>
        <p:nvSpPr>
          <p:cNvPr id="39" name="CustomShape 8">
            <a:extLst>
              <a:ext uri="{FF2B5EF4-FFF2-40B4-BE49-F238E27FC236}">
                <a16:creationId xmlns:a16="http://schemas.microsoft.com/office/drawing/2014/main" xmlns="" id="{DFF0EA1C-4C2D-4133-A1AE-7E53691C99D6}"/>
              </a:ext>
            </a:extLst>
          </p:cNvPr>
          <p:cNvSpPr/>
          <p:nvPr/>
        </p:nvSpPr>
        <p:spPr>
          <a:xfrm>
            <a:off x="5349482" y="4311843"/>
            <a:ext cx="3375360" cy="395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000" b="0" strike="noStrike" spc="-1" dirty="0">
                <a:solidFill>
                  <a:srgbClr val="562212"/>
                </a:solidFill>
                <a:latin typeface="Circe Bold"/>
              </a:rPr>
              <a:t>КРЕДИТНЫЕ РЕСУРСЫ </a:t>
            </a:r>
            <a:endParaRPr lang="ru-RU" sz="2000" b="0" strike="noStrike" spc="-1" dirty="0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TextShape 1"/>
          <p:cNvSpPr txBox="1"/>
          <p:nvPr/>
        </p:nvSpPr>
        <p:spPr>
          <a:xfrm>
            <a:off x="162000" y="459720"/>
            <a:ext cx="10258200" cy="4600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noAutofit/>
          </a:bodyPr>
          <a:lstStyle/>
          <a:p>
            <a:pPr>
              <a:lnSpc>
                <a:spcPct val="90000"/>
              </a:lnSpc>
            </a:pPr>
            <a:r>
              <a:rPr lang="ru-RU" sz="2800" b="1" strike="noStrike" spc="-1">
                <a:solidFill>
                  <a:srgbClr val="562212"/>
                </a:solidFill>
                <a:latin typeface="Circe"/>
              </a:rPr>
              <a:t>«МАСШТАБИРОВАНИЕ» - развитие экспортного потенциала 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56" name="CustomShape 2"/>
          <p:cNvSpPr/>
          <p:nvPr/>
        </p:nvSpPr>
        <p:spPr>
          <a:xfrm>
            <a:off x="9093600" y="1637280"/>
            <a:ext cx="2622960" cy="466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57" name="CustomShape 3"/>
          <p:cNvSpPr/>
          <p:nvPr/>
        </p:nvSpPr>
        <p:spPr>
          <a:xfrm>
            <a:off x="276120" y="2054160"/>
            <a:ext cx="1250640" cy="515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0000"/>
                </a:solidFill>
                <a:latin typeface="Circe Bold"/>
              </a:rPr>
              <a:t>РАЗВИТИЕ</a:t>
            </a:r>
            <a:endParaRPr lang="ru-RU" sz="1400" b="0" strike="noStrike" spc="-1">
              <a:latin typeface="Arial"/>
            </a:endParaRPr>
          </a:p>
        </p:txBody>
      </p:sp>
      <p:sp>
        <p:nvSpPr>
          <p:cNvPr id="458" name="CustomShape 4"/>
          <p:cNvSpPr/>
          <p:nvPr/>
        </p:nvSpPr>
        <p:spPr>
          <a:xfrm>
            <a:off x="2610360" y="2066400"/>
            <a:ext cx="938880" cy="303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0000"/>
                </a:solidFill>
                <a:latin typeface="Circe Bold"/>
              </a:rPr>
              <a:t>РЫНКИ</a:t>
            </a:r>
            <a:endParaRPr lang="ru-RU" sz="1400" b="0" strike="noStrike" spc="-1">
              <a:latin typeface="Arial"/>
            </a:endParaRPr>
          </a:p>
        </p:txBody>
      </p:sp>
      <p:sp>
        <p:nvSpPr>
          <p:cNvPr id="459" name="CustomShape 5"/>
          <p:cNvSpPr/>
          <p:nvPr/>
        </p:nvSpPr>
        <p:spPr>
          <a:xfrm>
            <a:off x="4952160" y="2059200"/>
            <a:ext cx="1573200" cy="303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0000"/>
                </a:solidFill>
                <a:latin typeface="Circe Bold"/>
              </a:rPr>
              <a:t>ПРОГРАММЫ</a:t>
            </a:r>
            <a:endParaRPr lang="ru-RU" sz="1400" b="0" strike="noStrike" spc="-1">
              <a:latin typeface="Arial"/>
            </a:endParaRPr>
          </a:p>
        </p:txBody>
      </p:sp>
      <p:sp>
        <p:nvSpPr>
          <p:cNvPr id="460" name="CustomShape 6"/>
          <p:cNvSpPr/>
          <p:nvPr/>
        </p:nvSpPr>
        <p:spPr>
          <a:xfrm>
            <a:off x="7303320" y="2053800"/>
            <a:ext cx="1852200" cy="515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0000"/>
                </a:solidFill>
                <a:latin typeface="Circe Bold"/>
              </a:rPr>
              <a:t>ДОКУМЕНТАЦИЯ</a:t>
            </a:r>
            <a:endParaRPr lang="ru-RU" sz="1400" b="0" strike="noStrike" spc="-1">
              <a:latin typeface="Arial"/>
            </a:endParaRPr>
          </a:p>
        </p:txBody>
      </p:sp>
      <p:sp>
        <p:nvSpPr>
          <p:cNvPr id="461" name="CustomShape 7"/>
          <p:cNvSpPr/>
          <p:nvPr/>
        </p:nvSpPr>
        <p:spPr>
          <a:xfrm>
            <a:off x="9633240" y="2059200"/>
            <a:ext cx="1772280" cy="515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0000"/>
                </a:solidFill>
                <a:latin typeface="Circe Bold"/>
              </a:rPr>
              <a:t>КОНСУЛЬТАЦИИ</a:t>
            </a:r>
            <a:endParaRPr lang="ru-RU" sz="1400" b="0" strike="noStrike" spc="-1">
              <a:latin typeface="Arial"/>
            </a:endParaRPr>
          </a:p>
        </p:txBody>
      </p:sp>
      <p:grpSp>
        <p:nvGrpSpPr>
          <p:cNvPr id="462" name="Group 8"/>
          <p:cNvGrpSpPr/>
          <p:nvPr/>
        </p:nvGrpSpPr>
        <p:grpSpPr>
          <a:xfrm>
            <a:off x="371520" y="2490840"/>
            <a:ext cx="2076120" cy="2530080"/>
            <a:chOff x="371520" y="2490840"/>
            <a:chExt cx="2076120" cy="2530080"/>
          </a:xfrm>
        </p:grpSpPr>
        <p:sp>
          <p:nvSpPr>
            <p:cNvPr id="463" name="CustomShape 9"/>
            <p:cNvSpPr/>
            <p:nvPr/>
          </p:nvSpPr>
          <p:spPr>
            <a:xfrm>
              <a:off x="371520" y="2490840"/>
              <a:ext cx="956880" cy="834120"/>
            </a:xfrm>
            <a:prstGeom prst="rtTriangle">
              <a:avLst/>
            </a:prstGeom>
            <a:solidFill>
              <a:srgbClr val="F5EC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464" name="CustomShape 10"/>
            <p:cNvSpPr/>
            <p:nvPr/>
          </p:nvSpPr>
          <p:spPr>
            <a:xfrm>
              <a:off x="371520" y="2817720"/>
              <a:ext cx="2076120" cy="2203200"/>
            </a:xfrm>
            <a:prstGeom prst="roundRect">
              <a:avLst>
                <a:gd name="adj" fmla="val 5700"/>
              </a:avLst>
            </a:prstGeom>
            <a:solidFill>
              <a:srgbClr val="F5EC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</p:grpSp>
      <p:sp>
        <p:nvSpPr>
          <p:cNvPr id="465" name="CustomShape 11"/>
          <p:cNvSpPr/>
          <p:nvPr/>
        </p:nvSpPr>
        <p:spPr>
          <a:xfrm>
            <a:off x="462960" y="3651840"/>
            <a:ext cx="1984680" cy="545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ru-RU" sz="1600" b="0" strike="noStrike" spc="-1">
                <a:solidFill>
                  <a:srgbClr val="000000"/>
                </a:solidFill>
                <a:latin typeface="Circe"/>
              </a:rPr>
              <a:t>Развитие экспорта и экономики </a:t>
            </a:r>
            <a:endParaRPr lang="ru-RU" sz="1600" b="0" strike="noStrike" spc="-1">
              <a:latin typeface="Arial"/>
            </a:endParaRPr>
          </a:p>
          <a:p>
            <a:pPr>
              <a:lnSpc>
                <a:spcPct val="90000"/>
              </a:lnSpc>
            </a:pPr>
            <a:r>
              <a:rPr lang="ru-RU" sz="1600" b="0" strike="noStrike" spc="-1">
                <a:solidFill>
                  <a:srgbClr val="000000"/>
                </a:solidFill>
                <a:latin typeface="Circe"/>
              </a:rPr>
              <a:t>Иркутской области</a:t>
            </a:r>
            <a:endParaRPr lang="ru-RU" sz="1600" b="0" strike="noStrike" spc="-1">
              <a:latin typeface="Arial"/>
            </a:endParaRPr>
          </a:p>
        </p:txBody>
      </p:sp>
      <p:sp>
        <p:nvSpPr>
          <p:cNvPr id="466" name="Line 12"/>
          <p:cNvSpPr/>
          <p:nvPr/>
        </p:nvSpPr>
        <p:spPr>
          <a:xfrm>
            <a:off x="462600" y="1872000"/>
            <a:ext cx="11729160" cy="0"/>
          </a:xfrm>
          <a:prstGeom prst="line">
            <a:avLst/>
          </a:prstGeom>
          <a:ln w="38160">
            <a:solidFill>
              <a:srgbClr val="ED55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67" name="CustomShape 13"/>
          <p:cNvSpPr/>
          <p:nvPr/>
        </p:nvSpPr>
        <p:spPr>
          <a:xfrm>
            <a:off x="384840" y="1793160"/>
            <a:ext cx="155880" cy="153720"/>
          </a:xfrm>
          <a:prstGeom prst="ellipse">
            <a:avLst/>
          </a:prstGeom>
          <a:solidFill>
            <a:schemeClr val="bg1"/>
          </a:solidFill>
          <a:ln w="38160">
            <a:solidFill>
              <a:srgbClr val="ED55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68" name="CustomShape 14"/>
          <p:cNvSpPr/>
          <p:nvPr/>
        </p:nvSpPr>
        <p:spPr>
          <a:xfrm>
            <a:off x="2697120" y="1793160"/>
            <a:ext cx="155880" cy="153720"/>
          </a:xfrm>
          <a:prstGeom prst="ellipse">
            <a:avLst/>
          </a:prstGeom>
          <a:solidFill>
            <a:schemeClr val="bg1"/>
          </a:solidFill>
          <a:ln w="38160">
            <a:solidFill>
              <a:srgbClr val="ED55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69" name="CustomShape 15"/>
          <p:cNvSpPr/>
          <p:nvPr/>
        </p:nvSpPr>
        <p:spPr>
          <a:xfrm>
            <a:off x="5045760" y="1788120"/>
            <a:ext cx="155880" cy="153720"/>
          </a:xfrm>
          <a:prstGeom prst="ellipse">
            <a:avLst/>
          </a:prstGeom>
          <a:solidFill>
            <a:schemeClr val="bg1"/>
          </a:solidFill>
          <a:ln w="38160">
            <a:solidFill>
              <a:srgbClr val="ED55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70" name="CustomShape 16"/>
          <p:cNvSpPr/>
          <p:nvPr/>
        </p:nvSpPr>
        <p:spPr>
          <a:xfrm>
            <a:off x="7388280" y="1794960"/>
            <a:ext cx="155880" cy="153720"/>
          </a:xfrm>
          <a:prstGeom prst="ellipse">
            <a:avLst/>
          </a:prstGeom>
          <a:solidFill>
            <a:schemeClr val="bg1"/>
          </a:solidFill>
          <a:ln w="38160">
            <a:solidFill>
              <a:srgbClr val="ED55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71" name="CustomShape 17"/>
          <p:cNvSpPr/>
          <p:nvPr/>
        </p:nvSpPr>
        <p:spPr>
          <a:xfrm>
            <a:off x="9725400" y="1788120"/>
            <a:ext cx="155880" cy="153720"/>
          </a:xfrm>
          <a:prstGeom prst="ellipse">
            <a:avLst/>
          </a:prstGeom>
          <a:solidFill>
            <a:schemeClr val="bg1"/>
          </a:solidFill>
          <a:ln w="38160">
            <a:solidFill>
              <a:srgbClr val="ED55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pSp>
        <p:nvGrpSpPr>
          <p:cNvPr id="472" name="Group 18"/>
          <p:cNvGrpSpPr/>
          <p:nvPr/>
        </p:nvGrpSpPr>
        <p:grpSpPr>
          <a:xfrm>
            <a:off x="2714760" y="2490840"/>
            <a:ext cx="2076120" cy="2530080"/>
            <a:chOff x="2714760" y="2490840"/>
            <a:chExt cx="2076120" cy="2530080"/>
          </a:xfrm>
        </p:grpSpPr>
        <p:sp>
          <p:nvSpPr>
            <p:cNvPr id="473" name="CustomShape 19"/>
            <p:cNvSpPr/>
            <p:nvPr/>
          </p:nvSpPr>
          <p:spPr>
            <a:xfrm>
              <a:off x="2714760" y="2490840"/>
              <a:ext cx="956880" cy="834120"/>
            </a:xfrm>
            <a:prstGeom prst="rtTriangle">
              <a:avLst/>
            </a:prstGeom>
            <a:solidFill>
              <a:srgbClr val="F5EC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474" name="CustomShape 20"/>
            <p:cNvSpPr/>
            <p:nvPr/>
          </p:nvSpPr>
          <p:spPr>
            <a:xfrm>
              <a:off x="2714760" y="2817720"/>
              <a:ext cx="2076120" cy="2203200"/>
            </a:xfrm>
            <a:prstGeom prst="roundRect">
              <a:avLst>
                <a:gd name="adj" fmla="val 5700"/>
              </a:avLst>
            </a:prstGeom>
            <a:solidFill>
              <a:srgbClr val="F5EC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</p:grpSp>
      <p:grpSp>
        <p:nvGrpSpPr>
          <p:cNvPr id="475" name="Group 21"/>
          <p:cNvGrpSpPr/>
          <p:nvPr/>
        </p:nvGrpSpPr>
        <p:grpSpPr>
          <a:xfrm>
            <a:off x="5057640" y="2490840"/>
            <a:ext cx="2076120" cy="2530080"/>
            <a:chOff x="5057640" y="2490840"/>
            <a:chExt cx="2076120" cy="2530080"/>
          </a:xfrm>
        </p:grpSpPr>
        <p:sp>
          <p:nvSpPr>
            <p:cNvPr id="476" name="CustomShape 22"/>
            <p:cNvSpPr/>
            <p:nvPr/>
          </p:nvSpPr>
          <p:spPr>
            <a:xfrm>
              <a:off x="5057640" y="2490840"/>
              <a:ext cx="956880" cy="834120"/>
            </a:xfrm>
            <a:prstGeom prst="rtTriangle">
              <a:avLst/>
            </a:prstGeom>
            <a:solidFill>
              <a:srgbClr val="F5EC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477" name="CustomShape 23"/>
            <p:cNvSpPr/>
            <p:nvPr/>
          </p:nvSpPr>
          <p:spPr>
            <a:xfrm>
              <a:off x="5057640" y="2817720"/>
              <a:ext cx="2076120" cy="2203200"/>
            </a:xfrm>
            <a:prstGeom prst="roundRect">
              <a:avLst>
                <a:gd name="adj" fmla="val 5700"/>
              </a:avLst>
            </a:prstGeom>
            <a:solidFill>
              <a:srgbClr val="F5EC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</p:grpSp>
      <p:grpSp>
        <p:nvGrpSpPr>
          <p:cNvPr id="478" name="Group 24"/>
          <p:cNvGrpSpPr/>
          <p:nvPr/>
        </p:nvGrpSpPr>
        <p:grpSpPr>
          <a:xfrm>
            <a:off x="7400880" y="2490840"/>
            <a:ext cx="2076120" cy="2530080"/>
            <a:chOff x="7400880" y="2490840"/>
            <a:chExt cx="2076120" cy="2530080"/>
          </a:xfrm>
        </p:grpSpPr>
        <p:sp>
          <p:nvSpPr>
            <p:cNvPr id="479" name="CustomShape 25"/>
            <p:cNvSpPr/>
            <p:nvPr/>
          </p:nvSpPr>
          <p:spPr>
            <a:xfrm>
              <a:off x="7400880" y="2490840"/>
              <a:ext cx="956880" cy="834120"/>
            </a:xfrm>
            <a:prstGeom prst="rtTriangle">
              <a:avLst/>
            </a:prstGeom>
            <a:solidFill>
              <a:srgbClr val="F5EC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480" name="CustomShape 26"/>
            <p:cNvSpPr/>
            <p:nvPr/>
          </p:nvSpPr>
          <p:spPr>
            <a:xfrm>
              <a:off x="7400880" y="2817720"/>
              <a:ext cx="2076120" cy="2203200"/>
            </a:xfrm>
            <a:prstGeom prst="roundRect">
              <a:avLst>
                <a:gd name="adj" fmla="val 5700"/>
              </a:avLst>
            </a:prstGeom>
            <a:solidFill>
              <a:srgbClr val="F5EC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</p:grpSp>
      <p:grpSp>
        <p:nvGrpSpPr>
          <p:cNvPr id="481" name="Group 27"/>
          <p:cNvGrpSpPr/>
          <p:nvPr/>
        </p:nvGrpSpPr>
        <p:grpSpPr>
          <a:xfrm>
            <a:off x="9744120" y="2490840"/>
            <a:ext cx="2076120" cy="2530080"/>
            <a:chOff x="9744120" y="2490840"/>
            <a:chExt cx="2076120" cy="2530080"/>
          </a:xfrm>
        </p:grpSpPr>
        <p:sp>
          <p:nvSpPr>
            <p:cNvPr id="482" name="CustomShape 28"/>
            <p:cNvSpPr/>
            <p:nvPr/>
          </p:nvSpPr>
          <p:spPr>
            <a:xfrm>
              <a:off x="9744120" y="2490840"/>
              <a:ext cx="956880" cy="834120"/>
            </a:xfrm>
            <a:prstGeom prst="rtTriangle">
              <a:avLst/>
            </a:prstGeom>
            <a:solidFill>
              <a:srgbClr val="F5EC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483" name="CustomShape 29"/>
            <p:cNvSpPr/>
            <p:nvPr/>
          </p:nvSpPr>
          <p:spPr>
            <a:xfrm>
              <a:off x="9744120" y="2817720"/>
              <a:ext cx="2076120" cy="2203200"/>
            </a:xfrm>
            <a:prstGeom prst="roundRect">
              <a:avLst>
                <a:gd name="adj" fmla="val 5700"/>
              </a:avLst>
            </a:prstGeom>
            <a:solidFill>
              <a:srgbClr val="F5EC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</p:grpSp>
      <p:sp>
        <p:nvSpPr>
          <p:cNvPr id="484" name="CustomShape 30"/>
          <p:cNvSpPr/>
          <p:nvPr/>
        </p:nvSpPr>
        <p:spPr>
          <a:xfrm>
            <a:off x="2775240" y="3689640"/>
            <a:ext cx="1984680" cy="545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ru-RU" sz="1600" b="0" strike="noStrike" spc="-1">
                <a:solidFill>
                  <a:srgbClr val="000000"/>
                </a:solidFill>
                <a:latin typeface="Circe"/>
              </a:rPr>
              <a:t>Выход на международные рынки</a:t>
            </a:r>
            <a:endParaRPr lang="ru-RU" sz="1600" b="0" strike="noStrike" spc="-1">
              <a:latin typeface="Arial"/>
            </a:endParaRPr>
          </a:p>
        </p:txBody>
      </p:sp>
      <p:sp>
        <p:nvSpPr>
          <p:cNvPr id="485" name="CustomShape 31"/>
          <p:cNvSpPr/>
          <p:nvPr/>
        </p:nvSpPr>
        <p:spPr>
          <a:xfrm>
            <a:off x="5157000" y="3571560"/>
            <a:ext cx="1877760" cy="781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ru-RU" sz="1600" b="0" strike="noStrike" spc="-1">
                <a:solidFill>
                  <a:srgbClr val="000000"/>
                </a:solidFill>
                <a:latin typeface="Circe"/>
              </a:rPr>
              <a:t>Акселерационная программа «Экспортный форсаж»</a:t>
            </a:r>
            <a:endParaRPr lang="ru-RU" sz="1600" b="0" strike="noStrike" spc="-1">
              <a:latin typeface="Arial"/>
            </a:endParaRPr>
          </a:p>
        </p:txBody>
      </p:sp>
      <p:sp>
        <p:nvSpPr>
          <p:cNvPr id="486" name="CustomShape 32"/>
          <p:cNvSpPr/>
          <p:nvPr/>
        </p:nvSpPr>
        <p:spPr>
          <a:xfrm>
            <a:off x="7490520" y="3561840"/>
            <a:ext cx="1877760" cy="781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ru-RU" sz="1600" b="0" strike="noStrike" spc="-1">
                <a:solidFill>
                  <a:srgbClr val="000000"/>
                </a:solidFill>
                <a:latin typeface="Circe"/>
              </a:rPr>
              <a:t>Подготовка шаблона экспортного контракта</a:t>
            </a:r>
            <a:endParaRPr lang="ru-RU" sz="1600" b="0" strike="noStrike" spc="-1">
              <a:latin typeface="Arial"/>
            </a:endParaRPr>
          </a:p>
        </p:txBody>
      </p:sp>
      <p:sp>
        <p:nvSpPr>
          <p:cNvPr id="487" name="CustomShape 33"/>
          <p:cNvSpPr/>
          <p:nvPr/>
        </p:nvSpPr>
        <p:spPr>
          <a:xfrm>
            <a:off x="9871560" y="3607920"/>
            <a:ext cx="1857240" cy="708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ru-RU" sz="1600" b="0" strike="noStrike" spc="-1">
                <a:solidFill>
                  <a:srgbClr val="000000"/>
                </a:solidFill>
                <a:latin typeface="Circe"/>
              </a:rPr>
              <a:t>Обучение основам экспорта</a:t>
            </a:r>
            <a:endParaRPr lang="ru-RU" sz="1600" b="0" strike="noStrike" spc="-1">
              <a:latin typeface="Arial"/>
            </a:endParaRPr>
          </a:p>
        </p:txBody>
      </p:sp>
      <p:pic>
        <p:nvPicPr>
          <p:cNvPr id="488" name="Рисунок 3"/>
          <p:cNvPicPr/>
          <p:nvPr/>
        </p:nvPicPr>
        <p:blipFill>
          <a:blip r:embed="rId2"/>
          <a:stretch/>
        </p:blipFill>
        <p:spPr>
          <a:xfrm>
            <a:off x="10555560" y="5334120"/>
            <a:ext cx="1264680" cy="12646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TextShape 1"/>
          <p:cNvSpPr txBox="1"/>
          <p:nvPr/>
        </p:nvSpPr>
        <p:spPr>
          <a:xfrm>
            <a:off x="304920" y="459720"/>
            <a:ext cx="9550080" cy="8254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noAutofit/>
          </a:bodyPr>
          <a:lstStyle/>
          <a:p>
            <a:pPr>
              <a:lnSpc>
                <a:spcPct val="90000"/>
              </a:lnSpc>
            </a:pPr>
            <a:r>
              <a:rPr lang="ru-RU" sz="2800" b="1" strike="noStrike" spc="-1">
                <a:solidFill>
                  <a:srgbClr val="562212"/>
                </a:solidFill>
                <a:latin typeface="Circe"/>
              </a:rPr>
              <a:t>«МАСШТАБИРОВАНИЕ» - услуги экспорта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90" name="CustomShape 2"/>
          <p:cNvSpPr/>
          <p:nvPr/>
        </p:nvSpPr>
        <p:spPr>
          <a:xfrm>
            <a:off x="429840" y="1550520"/>
            <a:ext cx="37416240" cy="465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aphicFrame>
        <p:nvGraphicFramePr>
          <p:cNvPr id="492" name="Table 4"/>
          <p:cNvGraphicFramePr/>
          <p:nvPr>
            <p:extLst>
              <p:ext uri="{D42A27DB-BD31-4B8C-83A1-F6EECF244321}">
                <p14:modId xmlns:p14="http://schemas.microsoft.com/office/powerpoint/2010/main" val="1918011342"/>
              </p:ext>
            </p:extLst>
          </p:nvPr>
        </p:nvGraphicFramePr>
        <p:xfrm>
          <a:off x="1127790" y="1242979"/>
          <a:ext cx="10759290" cy="5445354"/>
        </p:xfrm>
        <a:graphic>
          <a:graphicData uri="http://schemas.openxmlformats.org/drawingml/2006/table">
            <a:tbl>
              <a:tblPr/>
              <a:tblGrid>
                <a:gridCol w="874908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1021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663042">
                <a:tc>
                  <a:txBody>
                    <a:bodyPr/>
                    <a:lstStyle/>
                    <a:p>
                      <a:endParaRPr lang="ru-RU" dirty="0"/>
                    </a:p>
                    <a:p>
                      <a:endParaRPr lang="ru-RU" dirty="0"/>
                    </a:p>
                  </a:txBody>
                  <a:tcPr marL="60840" marR="6084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FFFFFF"/>
                          </a:solidFill>
                          <a:latin typeface="Calibri"/>
                        </a:rPr>
                        <a:t>Частичная оплата услуг исполнителей 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60840" marR="60840">
                    <a:solidFill>
                      <a:srgbClr val="5E342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8052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Сопровождение внешнеторгового контракта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60840" marR="60840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r>
                        <a:rPr lang="ru-RU" sz="15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до 100 000</a:t>
                      </a:r>
                      <a:endParaRPr lang="ru-RU" sz="1500" b="0" strike="noStrike" spc="-1">
                        <a:latin typeface="Arial"/>
                      </a:endParaRPr>
                    </a:p>
                  </a:txBody>
                  <a:tcPr marL="60840" marR="60840">
                    <a:solidFill>
                      <a:srgbClr val="EED8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8052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Подбор и поиск потенциальных зарубежных покупателей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60840" marR="60840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r>
                        <a:rPr lang="ru-RU" sz="15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до 200 000</a:t>
                      </a:r>
                      <a:endParaRPr lang="ru-RU" sz="1500" b="0" strike="noStrike" spc="-1">
                        <a:latin typeface="Arial"/>
                      </a:endParaRPr>
                    </a:p>
                  </a:txBody>
                  <a:tcPr marL="60840" marR="60840">
                    <a:solidFill>
                      <a:srgbClr val="EED8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8052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Организация и проведение международных бизнес-миссий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60840" marR="60840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r>
                        <a:rPr lang="ru-RU" sz="15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до 320 000</a:t>
                      </a:r>
                      <a:endParaRPr lang="ru-RU" sz="1500" b="0" strike="noStrike" spc="-1">
                        <a:latin typeface="Arial"/>
                      </a:endParaRPr>
                    </a:p>
                  </a:txBody>
                  <a:tcPr marL="60840" marR="60840">
                    <a:solidFill>
                      <a:srgbClr val="EED8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8052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Организация и проведение реверсных бизнес-миссий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60840" marR="60840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r>
                        <a:rPr lang="ru-RU" sz="15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до 500 000</a:t>
                      </a:r>
                      <a:endParaRPr lang="ru-RU" sz="1500" b="0" strike="noStrike" spc="-1">
                        <a:latin typeface="Arial"/>
                      </a:endParaRPr>
                    </a:p>
                  </a:txBody>
                  <a:tcPr marL="60840" marR="60840">
                    <a:solidFill>
                      <a:srgbClr val="EED8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0528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Организация выставочно-ярмарочных мероприятий в России и за рубежом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60840" marR="60840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r>
                        <a:rPr lang="ru-RU" sz="15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до 750 000</a:t>
                      </a:r>
                      <a:endParaRPr lang="ru-RU" sz="1500" b="0" strike="noStrike" spc="-1">
                        <a:latin typeface="Arial"/>
                      </a:endParaRPr>
                    </a:p>
                  </a:txBody>
                  <a:tcPr marL="60840" marR="60840">
                    <a:solidFill>
                      <a:srgbClr val="EED8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0760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Содействие в размещении субъекта поддержки/его товара(услуги) на международных электронных торговых площадках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60840" marR="60840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r>
                        <a:rPr lang="ru-RU" sz="15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до 1 000 000</a:t>
                      </a:r>
                      <a:endParaRPr lang="ru-RU" sz="1500" b="0" strike="noStrike" spc="-1">
                        <a:latin typeface="Arial"/>
                      </a:endParaRPr>
                    </a:p>
                  </a:txBody>
                  <a:tcPr marL="60840" marR="60840">
                    <a:solidFill>
                      <a:srgbClr val="EED8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7016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Подготовка презентационных и других материалов в электронном виде и их перевод на язык страны покупателя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60840" marR="60840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r>
                        <a:rPr lang="ru-RU" sz="15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до 25 000</a:t>
                      </a:r>
                      <a:endParaRPr lang="ru-RU" sz="1500" b="0" strike="noStrike" spc="-1">
                        <a:latin typeface="Arial"/>
                      </a:endParaRPr>
                    </a:p>
                  </a:txBody>
                  <a:tcPr marL="60840" marR="60840">
                    <a:solidFill>
                      <a:srgbClr val="EED8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51876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Формирование и актуализация коммерческого предложения для иностранных покупателей, включая перевод на язык покупателя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60840" marR="60840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r>
                        <a:rPr lang="ru-RU" sz="15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до 25 000</a:t>
                      </a:r>
                      <a:endParaRPr lang="ru-RU" sz="1500" b="0" strike="noStrike" spc="-1">
                        <a:latin typeface="Arial"/>
                      </a:endParaRPr>
                    </a:p>
                  </a:txBody>
                  <a:tcPr marL="60840" marR="60840">
                    <a:solidFill>
                      <a:srgbClr val="EED8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7656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Маркетинговые и патентные исследования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60840" marR="60840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r>
                        <a:rPr lang="ru-RU" sz="15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до 300 000</a:t>
                      </a:r>
                      <a:endParaRPr lang="ru-RU" sz="1500" b="0" strike="noStrike" spc="-1">
                        <a:latin typeface="Arial"/>
                      </a:endParaRPr>
                    </a:p>
                  </a:txBody>
                  <a:tcPr marL="60840" marR="60840">
                    <a:solidFill>
                      <a:srgbClr val="EED8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3840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Защита интеллектуальной собственности (патентование) за рубежом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60840" marR="60840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r>
                        <a:rPr lang="ru-RU" sz="15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до 1 000 000</a:t>
                      </a:r>
                      <a:endParaRPr lang="ru-RU" sz="1500" b="0" strike="noStrike" spc="-1">
                        <a:latin typeface="Arial"/>
                      </a:endParaRPr>
                    </a:p>
                  </a:txBody>
                  <a:tcPr marL="60840" marR="60840">
                    <a:solidFill>
                      <a:srgbClr val="EED8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1572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Создание на иностранном языке/модернизация существующего сайта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60840" marR="60840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r>
                        <a:rPr lang="ru-RU" sz="15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до 150 000</a:t>
                      </a:r>
                      <a:endParaRPr lang="ru-RU" sz="1500" b="0" strike="noStrike" spc="-1">
                        <a:latin typeface="Arial"/>
                      </a:endParaRPr>
                    </a:p>
                  </a:txBody>
                  <a:tcPr marL="60840" marR="60840">
                    <a:solidFill>
                      <a:srgbClr val="EED8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32760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Стандартизация, сертификация, необходимые разрешения 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60840" marR="60840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r>
                        <a:rPr lang="ru-RU" sz="15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до 800 000</a:t>
                      </a:r>
                      <a:endParaRPr lang="ru-RU" sz="1500" b="0" strike="noStrike" spc="-1" dirty="0">
                        <a:latin typeface="Arial"/>
                      </a:endParaRPr>
                    </a:p>
                  </a:txBody>
                  <a:tcPr marL="60840" marR="60840">
                    <a:solidFill>
                      <a:srgbClr val="EED8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</a:tbl>
          </a:graphicData>
        </a:graphic>
      </p:graphicFrame>
      <p:sp>
        <p:nvSpPr>
          <p:cNvPr id="494" name="CustomShape 6"/>
          <p:cNvSpPr/>
          <p:nvPr/>
        </p:nvSpPr>
        <p:spPr>
          <a:xfrm>
            <a:off x="685440" y="2004082"/>
            <a:ext cx="99720" cy="99720"/>
          </a:xfrm>
          <a:prstGeom prst="ellipse">
            <a:avLst/>
          </a:prstGeom>
          <a:solidFill>
            <a:srgbClr val="ED5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95" name="CustomShape 7"/>
          <p:cNvSpPr/>
          <p:nvPr/>
        </p:nvSpPr>
        <p:spPr>
          <a:xfrm>
            <a:off x="685440" y="2439644"/>
            <a:ext cx="99720" cy="99720"/>
          </a:xfrm>
          <a:prstGeom prst="ellipse">
            <a:avLst/>
          </a:prstGeom>
          <a:solidFill>
            <a:srgbClr val="ED5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96" name="CustomShape 8"/>
          <p:cNvSpPr/>
          <p:nvPr/>
        </p:nvSpPr>
        <p:spPr>
          <a:xfrm>
            <a:off x="685440" y="2764607"/>
            <a:ext cx="99720" cy="99720"/>
          </a:xfrm>
          <a:prstGeom prst="ellipse">
            <a:avLst/>
          </a:prstGeom>
          <a:solidFill>
            <a:srgbClr val="ED5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97" name="CustomShape 9"/>
          <p:cNvSpPr/>
          <p:nvPr/>
        </p:nvSpPr>
        <p:spPr>
          <a:xfrm>
            <a:off x="694650" y="3201013"/>
            <a:ext cx="99720" cy="99720"/>
          </a:xfrm>
          <a:prstGeom prst="ellipse">
            <a:avLst/>
          </a:prstGeom>
          <a:solidFill>
            <a:srgbClr val="ED5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98" name="CustomShape 10"/>
          <p:cNvSpPr/>
          <p:nvPr/>
        </p:nvSpPr>
        <p:spPr>
          <a:xfrm>
            <a:off x="715095" y="3566760"/>
            <a:ext cx="99720" cy="99720"/>
          </a:xfrm>
          <a:prstGeom prst="ellipse">
            <a:avLst/>
          </a:prstGeom>
          <a:solidFill>
            <a:srgbClr val="ED5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99" name="CustomShape 11"/>
          <p:cNvSpPr/>
          <p:nvPr/>
        </p:nvSpPr>
        <p:spPr>
          <a:xfrm>
            <a:off x="715155" y="3965656"/>
            <a:ext cx="99720" cy="99720"/>
          </a:xfrm>
          <a:prstGeom prst="ellipse">
            <a:avLst/>
          </a:prstGeom>
          <a:solidFill>
            <a:srgbClr val="ED5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00" name="CustomShape 12"/>
          <p:cNvSpPr/>
          <p:nvPr/>
        </p:nvSpPr>
        <p:spPr>
          <a:xfrm>
            <a:off x="719205" y="4462613"/>
            <a:ext cx="99720" cy="99720"/>
          </a:xfrm>
          <a:prstGeom prst="ellipse">
            <a:avLst/>
          </a:prstGeom>
          <a:solidFill>
            <a:srgbClr val="ED5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01" name="CustomShape 13"/>
          <p:cNvSpPr/>
          <p:nvPr/>
        </p:nvSpPr>
        <p:spPr>
          <a:xfrm>
            <a:off x="735300" y="4925618"/>
            <a:ext cx="99720" cy="99720"/>
          </a:xfrm>
          <a:prstGeom prst="ellipse">
            <a:avLst/>
          </a:prstGeom>
          <a:solidFill>
            <a:srgbClr val="ED5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02" name="CustomShape 14"/>
          <p:cNvSpPr/>
          <p:nvPr/>
        </p:nvSpPr>
        <p:spPr>
          <a:xfrm>
            <a:off x="728955" y="5440553"/>
            <a:ext cx="99720" cy="99720"/>
          </a:xfrm>
          <a:prstGeom prst="ellipse">
            <a:avLst/>
          </a:prstGeom>
          <a:solidFill>
            <a:srgbClr val="ED5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03" name="CustomShape 15"/>
          <p:cNvSpPr/>
          <p:nvPr/>
        </p:nvSpPr>
        <p:spPr>
          <a:xfrm>
            <a:off x="715095" y="6128157"/>
            <a:ext cx="99720" cy="99720"/>
          </a:xfrm>
          <a:prstGeom prst="ellipse">
            <a:avLst/>
          </a:prstGeom>
          <a:solidFill>
            <a:srgbClr val="ED5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04" name="CustomShape 16"/>
          <p:cNvSpPr/>
          <p:nvPr/>
        </p:nvSpPr>
        <p:spPr>
          <a:xfrm>
            <a:off x="715095" y="6470309"/>
            <a:ext cx="99720" cy="99720"/>
          </a:xfrm>
          <a:prstGeom prst="ellipse">
            <a:avLst/>
          </a:prstGeom>
          <a:solidFill>
            <a:srgbClr val="ED5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91" name="CustomShape 3"/>
          <p:cNvSpPr/>
          <p:nvPr/>
        </p:nvSpPr>
        <p:spPr>
          <a:xfrm>
            <a:off x="867960" y="1328190"/>
            <a:ext cx="6094080" cy="638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600" b="0" strike="noStrike" spc="-1" dirty="0">
                <a:solidFill>
                  <a:srgbClr val="000000"/>
                </a:solidFill>
                <a:latin typeface="Calibri"/>
              </a:rPr>
              <a:t> </a:t>
            </a:r>
            <a:r>
              <a:rPr lang="ru-RU" sz="1800" b="1" strike="noStrike" spc="-1" dirty="0">
                <a:solidFill>
                  <a:srgbClr val="ED5539"/>
                </a:solidFill>
                <a:latin typeface="Circe"/>
              </a:rPr>
              <a:t>Фонд финансирует до 100 % от стоимости услуги</a:t>
            </a:r>
            <a:endParaRPr lang="ru-RU" sz="1800" b="0" strike="noStrike" spc="-1" dirty="0">
              <a:latin typeface="Arial"/>
            </a:endParaRPr>
          </a:p>
        </p:txBody>
      </p:sp>
      <p:sp>
        <p:nvSpPr>
          <p:cNvPr id="18" name="CustomShape 14">
            <a:extLst>
              <a:ext uri="{FF2B5EF4-FFF2-40B4-BE49-F238E27FC236}">
                <a16:creationId xmlns:a16="http://schemas.microsoft.com/office/drawing/2014/main" xmlns="" id="{46442F4A-24F3-445E-93B9-AE81C34B8487}"/>
              </a:ext>
            </a:extLst>
          </p:cNvPr>
          <p:cNvSpPr/>
          <p:nvPr/>
        </p:nvSpPr>
        <p:spPr>
          <a:xfrm>
            <a:off x="715095" y="5828981"/>
            <a:ext cx="99720" cy="99720"/>
          </a:xfrm>
          <a:prstGeom prst="ellipse">
            <a:avLst/>
          </a:prstGeom>
          <a:solidFill>
            <a:srgbClr val="ED5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TextShape 1"/>
          <p:cNvSpPr txBox="1"/>
          <p:nvPr/>
        </p:nvSpPr>
        <p:spPr>
          <a:xfrm>
            <a:off x="304920" y="459720"/>
            <a:ext cx="8670600" cy="4600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no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ru-RU" sz="2800" b="1" strike="noStrike" spc="-1">
                <a:solidFill>
                  <a:srgbClr val="562212"/>
                </a:solidFill>
                <a:latin typeface="Circe"/>
              </a:rPr>
              <a:t>Как получить поддержку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grpSp>
        <p:nvGrpSpPr>
          <p:cNvPr id="506" name="Group 2"/>
          <p:cNvGrpSpPr/>
          <p:nvPr/>
        </p:nvGrpSpPr>
        <p:grpSpPr>
          <a:xfrm>
            <a:off x="4640400" y="1730160"/>
            <a:ext cx="2738160" cy="2738160"/>
            <a:chOff x="4640400" y="1730160"/>
            <a:chExt cx="2738160" cy="2738160"/>
          </a:xfrm>
        </p:grpSpPr>
        <p:sp>
          <p:nvSpPr>
            <p:cNvPr id="507" name="CustomShape 3"/>
            <p:cNvSpPr/>
            <p:nvPr/>
          </p:nvSpPr>
          <p:spPr>
            <a:xfrm>
              <a:off x="4640400" y="1730160"/>
              <a:ext cx="2738160" cy="2738160"/>
            </a:xfrm>
            <a:prstGeom prst="ellipse">
              <a:avLst/>
            </a:prstGeom>
            <a:solidFill>
              <a:srgbClr val="EED8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pic>
          <p:nvPicPr>
            <p:cNvPr id="508" name="Рисунок 11"/>
            <p:cNvPicPr/>
            <p:nvPr/>
          </p:nvPicPr>
          <p:blipFill>
            <a:blip r:embed="rId2"/>
            <a:stretch/>
          </p:blipFill>
          <p:spPr>
            <a:xfrm>
              <a:off x="4790520" y="1880280"/>
              <a:ext cx="2437920" cy="2437920"/>
            </a:xfrm>
            <a:prstGeom prst="rect">
              <a:avLst/>
            </a:prstGeom>
            <a:ln>
              <a:noFill/>
            </a:ln>
          </p:spPr>
        </p:pic>
      </p:grpSp>
      <p:grpSp>
        <p:nvGrpSpPr>
          <p:cNvPr id="509" name="Group 4"/>
          <p:cNvGrpSpPr/>
          <p:nvPr/>
        </p:nvGrpSpPr>
        <p:grpSpPr>
          <a:xfrm>
            <a:off x="8686440" y="1783800"/>
            <a:ext cx="2738160" cy="2738160"/>
            <a:chOff x="8686440" y="1783800"/>
            <a:chExt cx="2738160" cy="2738160"/>
          </a:xfrm>
        </p:grpSpPr>
        <p:sp>
          <p:nvSpPr>
            <p:cNvPr id="510" name="CustomShape 5"/>
            <p:cNvSpPr/>
            <p:nvPr/>
          </p:nvSpPr>
          <p:spPr>
            <a:xfrm>
              <a:off x="8686440" y="1783800"/>
              <a:ext cx="2738160" cy="2738160"/>
            </a:xfrm>
            <a:prstGeom prst="ellipse">
              <a:avLst/>
            </a:prstGeom>
            <a:solidFill>
              <a:srgbClr val="EED8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pic>
          <p:nvPicPr>
            <p:cNvPr id="511" name="Рисунок 21"/>
            <p:cNvPicPr/>
            <p:nvPr/>
          </p:nvPicPr>
          <p:blipFill>
            <a:blip r:embed="rId3"/>
            <a:stretch/>
          </p:blipFill>
          <p:spPr>
            <a:xfrm>
              <a:off x="8839440" y="1933920"/>
              <a:ext cx="2431800" cy="2437920"/>
            </a:xfrm>
            <a:prstGeom prst="rect">
              <a:avLst/>
            </a:prstGeom>
            <a:ln>
              <a:noFill/>
            </a:ln>
          </p:spPr>
        </p:pic>
      </p:grpSp>
      <p:grpSp>
        <p:nvGrpSpPr>
          <p:cNvPr id="512" name="Group 6"/>
          <p:cNvGrpSpPr/>
          <p:nvPr/>
        </p:nvGrpSpPr>
        <p:grpSpPr>
          <a:xfrm>
            <a:off x="609480" y="1783800"/>
            <a:ext cx="2738160" cy="2738160"/>
            <a:chOff x="609480" y="1783800"/>
            <a:chExt cx="2738160" cy="2738160"/>
          </a:xfrm>
        </p:grpSpPr>
        <p:sp>
          <p:nvSpPr>
            <p:cNvPr id="513" name="CustomShape 7"/>
            <p:cNvSpPr/>
            <p:nvPr/>
          </p:nvSpPr>
          <p:spPr>
            <a:xfrm>
              <a:off x="609480" y="1783800"/>
              <a:ext cx="2738160" cy="2738160"/>
            </a:xfrm>
            <a:prstGeom prst="ellipse">
              <a:avLst/>
            </a:prstGeom>
            <a:solidFill>
              <a:srgbClr val="EED8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pic>
          <p:nvPicPr>
            <p:cNvPr id="514" name="Рисунок 25"/>
            <p:cNvPicPr/>
            <p:nvPr/>
          </p:nvPicPr>
          <p:blipFill>
            <a:blip r:embed="rId4"/>
            <a:stretch/>
          </p:blipFill>
          <p:spPr>
            <a:xfrm>
              <a:off x="767160" y="1910880"/>
              <a:ext cx="2422800" cy="2437920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515" name="CustomShape 8"/>
          <p:cNvSpPr/>
          <p:nvPr/>
        </p:nvSpPr>
        <p:spPr>
          <a:xfrm>
            <a:off x="609480" y="4768920"/>
            <a:ext cx="2738160" cy="577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600" b="0" strike="noStrike" spc="-1">
                <a:solidFill>
                  <a:srgbClr val="562212"/>
                </a:solidFill>
                <a:latin typeface="Circe Bold"/>
              </a:rPr>
              <a:t>Звонок на единую</a:t>
            </a:r>
            <a:endParaRPr lang="ru-RU" sz="16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600" b="0" strike="noStrike" spc="-1">
                <a:solidFill>
                  <a:srgbClr val="562212"/>
                </a:solidFill>
                <a:latin typeface="Circe Bold"/>
              </a:rPr>
              <a:t>горячую линию</a:t>
            </a:r>
            <a:endParaRPr lang="ru-RU" sz="1600" b="0" strike="noStrike" spc="-1">
              <a:latin typeface="Arial"/>
            </a:endParaRPr>
          </a:p>
        </p:txBody>
      </p:sp>
      <p:sp>
        <p:nvSpPr>
          <p:cNvPr id="516" name="CustomShape 9"/>
          <p:cNvSpPr/>
          <p:nvPr/>
        </p:nvSpPr>
        <p:spPr>
          <a:xfrm>
            <a:off x="4213800" y="4768920"/>
            <a:ext cx="3426480" cy="819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600" b="0" strike="noStrike" spc="-1">
                <a:solidFill>
                  <a:srgbClr val="562212"/>
                </a:solidFill>
                <a:latin typeface="Circe Bold"/>
              </a:rPr>
              <a:t>Обращение </a:t>
            </a:r>
            <a:endParaRPr lang="ru-RU" sz="16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600" b="0" strike="noStrike" spc="-1">
                <a:solidFill>
                  <a:srgbClr val="562212"/>
                </a:solidFill>
                <a:latin typeface="Circe Bold"/>
              </a:rPr>
              <a:t>«Получить поддержку» на сайте</a:t>
            </a:r>
            <a:endParaRPr lang="ru-RU" sz="1600" b="0" strike="noStrike" spc="-1">
              <a:latin typeface="Arial"/>
            </a:endParaRPr>
          </a:p>
        </p:txBody>
      </p:sp>
      <p:sp>
        <p:nvSpPr>
          <p:cNvPr id="517" name="CustomShape 10"/>
          <p:cNvSpPr/>
          <p:nvPr/>
        </p:nvSpPr>
        <p:spPr>
          <a:xfrm>
            <a:off x="8276040" y="4768920"/>
            <a:ext cx="3426480" cy="577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600" b="0" strike="noStrike" spc="-1">
                <a:solidFill>
                  <a:srgbClr val="562212"/>
                </a:solidFill>
                <a:latin typeface="Circe Bold"/>
              </a:rPr>
              <a:t>Личное</a:t>
            </a:r>
            <a:endParaRPr lang="ru-RU" sz="16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600" b="0" strike="noStrike" spc="-1">
                <a:solidFill>
                  <a:srgbClr val="562212"/>
                </a:solidFill>
                <a:latin typeface="Circe Bold"/>
              </a:rPr>
              <a:t>обращение в Центр</a:t>
            </a:r>
            <a:endParaRPr lang="ru-RU" sz="1600" b="0" strike="noStrike" spc="-1">
              <a:latin typeface="Arial"/>
            </a:endParaRPr>
          </a:p>
        </p:txBody>
      </p:sp>
      <p:sp>
        <p:nvSpPr>
          <p:cNvPr id="518" name="CustomShape 11"/>
          <p:cNvSpPr/>
          <p:nvPr/>
        </p:nvSpPr>
        <p:spPr>
          <a:xfrm>
            <a:off x="609480" y="5374800"/>
            <a:ext cx="2738160" cy="333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600" b="1" strike="noStrike" spc="-1">
                <a:solidFill>
                  <a:srgbClr val="ED5539"/>
                </a:solidFill>
                <a:latin typeface="Circe Light"/>
              </a:rPr>
              <a:t>8 (3952) 202-102 </a:t>
            </a:r>
            <a:endParaRPr lang="ru-RU" sz="1600" b="0" strike="noStrike" spc="-1">
              <a:latin typeface="Arial"/>
            </a:endParaRPr>
          </a:p>
        </p:txBody>
      </p:sp>
      <p:sp>
        <p:nvSpPr>
          <p:cNvPr id="519" name="CustomShape 12"/>
          <p:cNvSpPr/>
          <p:nvPr/>
        </p:nvSpPr>
        <p:spPr>
          <a:xfrm>
            <a:off x="4213800" y="5374800"/>
            <a:ext cx="3426480" cy="333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ED5539"/>
                </a:solidFill>
                <a:latin typeface="Circe Light"/>
              </a:rPr>
              <a:t>WWW.MB38.RU</a:t>
            </a:r>
            <a:endParaRPr lang="ru-RU" sz="1600" b="0" strike="noStrike" spc="-1" dirty="0">
              <a:latin typeface="Arial"/>
            </a:endParaRPr>
          </a:p>
        </p:txBody>
      </p:sp>
      <p:sp>
        <p:nvSpPr>
          <p:cNvPr id="520" name="CustomShape 13"/>
          <p:cNvSpPr/>
          <p:nvPr/>
        </p:nvSpPr>
        <p:spPr>
          <a:xfrm>
            <a:off x="8455320" y="5362560"/>
            <a:ext cx="3188520" cy="576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600" b="0" strike="noStrike" spc="-1">
                <a:solidFill>
                  <a:srgbClr val="ED5539"/>
                </a:solidFill>
                <a:latin typeface="Circe Light"/>
              </a:rPr>
              <a:t> </a:t>
            </a:r>
            <a:r>
              <a:rPr lang="ru-RU" sz="1600" b="1" strike="noStrike" spc="-1">
                <a:solidFill>
                  <a:srgbClr val="ED5539"/>
                </a:solidFill>
                <a:latin typeface="Circe Light"/>
              </a:rPr>
              <a:t>г. Иркутск, ул. Рабочая 2«А» / 4</a:t>
            </a:r>
            <a:endParaRPr lang="ru-RU" sz="16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TextShape 1"/>
          <p:cNvSpPr txBox="1"/>
          <p:nvPr/>
        </p:nvSpPr>
        <p:spPr>
          <a:xfrm>
            <a:off x="275400" y="122400"/>
            <a:ext cx="7268760" cy="58716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no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ru-RU" sz="5400" b="0" strike="noStrike" spc="-1">
                <a:solidFill>
                  <a:srgbClr val="5E3427"/>
                </a:solidFill>
                <a:latin typeface="Circe Bold"/>
              </a:rPr>
              <a:t>Наши соцсети:</a:t>
            </a:r>
            <a:endParaRPr lang="ru-RU" sz="5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22" name="CustomShape 2"/>
          <p:cNvSpPr/>
          <p:nvPr/>
        </p:nvSpPr>
        <p:spPr>
          <a:xfrm>
            <a:off x="5184000" y="5544000"/>
            <a:ext cx="4363560" cy="1063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r">
              <a:lnSpc>
                <a:spcPct val="100000"/>
              </a:lnSpc>
            </a:pPr>
            <a:r>
              <a:rPr lang="ru-RU" sz="1600" b="0" strike="noStrike" spc="-1">
                <a:solidFill>
                  <a:srgbClr val="262626"/>
                </a:solidFill>
                <a:latin typeface="Circe"/>
              </a:rPr>
              <a:t>г. Иркутск, ул. Рабочая, 2А/4, 1 этаж</a:t>
            </a:r>
            <a:endParaRPr lang="ru-RU" sz="1600" b="0" strike="noStrike" spc="-1">
              <a:latin typeface="Arial"/>
            </a:endParaRPr>
          </a:p>
          <a:p>
            <a:pPr algn="r">
              <a:lnSpc>
                <a:spcPct val="100000"/>
              </a:lnSpc>
            </a:pPr>
            <a:r>
              <a:rPr lang="ru-RU" sz="1600" b="0" strike="noStrike" spc="-1">
                <a:solidFill>
                  <a:srgbClr val="262626"/>
                </a:solidFill>
                <a:latin typeface="Circe"/>
              </a:rPr>
              <a:t>+7 (3952) 202-102</a:t>
            </a:r>
            <a:endParaRPr lang="ru-RU" sz="1600" b="0" strike="noStrike" spc="-1">
              <a:latin typeface="Arial"/>
            </a:endParaRPr>
          </a:p>
          <a:p>
            <a:pPr algn="r">
              <a:lnSpc>
                <a:spcPct val="100000"/>
              </a:lnSpc>
            </a:pPr>
            <a:r>
              <a:rPr lang="ru-RU" sz="1600" b="0" strike="noStrike" spc="-1">
                <a:solidFill>
                  <a:srgbClr val="262626"/>
                </a:solidFill>
                <a:latin typeface="Circe"/>
              </a:rPr>
              <a:t>info@mb38.ru</a:t>
            </a:r>
            <a:endParaRPr lang="ru-RU" sz="1600" b="0" strike="noStrike" spc="-1">
              <a:latin typeface="Arial"/>
            </a:endParaRPr>
          </a:p>
          <a:p>
            <a:pPr algn="r">
              <a:lnSpc>
                <a:spcPct val="100000"/>
              </a:lnSpc>
            </a:pPr>
            <a:r>
              <a:rPr lang="ru-RU" sz="1600" b="0" strike="noStrike" spc="-1">
                <a:solidFill>
                  <a:srgbClr val="262626"/>
                </a:solidFill>
                <a:latin typeface="Circe"/>
              </a:rPr>
              <a:t>mb38.ru</a:t>
            </a:r>
            <a:endParaRPr lang="ru-RU" sz="1600" b="0" strike="noStrike" spc="-1">
              <a:latin typeface="Arial"/>
            </a:endParaRPr>
          </a:p>
        </p:txBody>
      </p:sp>
      <p:pic>
        <p:nvPicPr>
          <p:cNvPr id="523" name="Рисунок 3"/>
          <p:cNvPicPr/>
          <p:nvPr/>
        </p:nvPicPr>
        <p:blipFill>
          <a:blip r:embed="rId2"/>
          <a:stretch/>
        </p:blipFill>
        <p:spPr>
          <a:xfrm>
            <a:off x="3187083" y="1897921"/>
            <a:ext cx="2525205" cy="2487960"/>
          </a:xfrm>
          <a:prstGeom prst="rect">
            <a:avLst/>
          </a:prstGeom>
          <a:ln>
            <a:noFill/>
          </a:ln>
        </p:spPr>
      </p:pic>
      <p:pic>
        <p:nvPicPr>
          <p:cNvPr id="524" name="Рисунок 5"/>
          <p:cNvPicPr/>
          <p:nvPr/>
        </p:nvPicPr>
        <p:blipFill>
          <a:blip r:embed="rId3"/>
          <a:stretch/>
        </p:blipFill>
        <p:spPr>
          <a:xfrm>
            <a:off x="3187083" y="4711398"/>
            <a:ext cx="2325360" cy="312686"/>
          </a:xfrm>
          <a:prstGeom prst="rect">
            <a:avLst/>
          </a:prstGeom>
          <a:ln>
            <a:noFill/>
          </a:ln>
        </p:spPr>
      </p:pic>
      <p:pic>
        <p:nvPicPr>
          <p:cNvPr id="529" name="Picture 4" descr="Логотип Telegram Масштабируемая графическая иконка, логотип, синий, угол png thumbnail"/>
          <p:cNvPicPr/>
          <p:nvPr/>
        </p:nvPicPr>
        <p:blipFill>
          <a:blip r:embed="rId4"/>
          <a:stretch/>
        </p:blipFill>
        <p:spPr>
          <a:xfrm>
            <a:off x="1238269" y="4454282"/>
            <a:ext cx="820440" cy="820440"/>
          </a:xfrm>
          <a:prstGeom prst="rect">
            <a:avLst/>
          </a:prstGeom>
          <a:ln>
            <a:noFill/>
          </a:ln>
        </p:spPr>
      </p:pic>
      <p:sp>
        <p:nvSpPr>
          <p:cNvPr id="530" name="CustomShape 4"/>
          <p:cNvSpPr/>
          <p:nvPr/>
        </p:nvSpPr>
        <p:spPr>
          <a:xfrm>
            <a:off x="2623680" y="5463000"/>
            <a:ext cx="184320" cy="369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31" name="CustomShape 5"/>
          <p:cNvSpPr/>
          <p:nvPr/>
        </p:nvSpPr>
        <p:spPr>
          <a:xfrm>
            <a:off x="2374920" y="4321080"/>
            <a:ext cx="5016960" cy="639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5733805C-EB13-43D7-8190-B3423CFA9D9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85" t="8162" r="9310" b="9213"/>
          <a:stretch/>
        </p:blipFill>
        <p:spPr>
          <a:xfrm>
            <a:off x="6096000" y="2174105"/>
            <a:ext cx="1895913" cy="191722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CFE54505-8BC8-4012-99AE-6FDF86C430B3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8008" b="91406" l="24146" r="75366">
                        <a14:foregroundMark x1="40000" y1="13086" x2="47073" y2="8008"/>
                        <a14:foregroundMark x1="47073" y1="8008" x2="56220" y2="9180"/>
                        <a14:foregroundMark x1="25854" y1="34570" x2="24268" y2="56641"/>
                        <a14:foregroundMark x1="24268" y1="56641" x2="26707" y2="66602"/>
                        <a14:foregroundMark x1="26707" y1="66602" x2="27073" y2="66992"/>
                        <a14:foregroundMark x1="45000" y1="89648" x2="53415" y2="91406"/>
                        <a14:foregroundMark x1="53415" y1="91406" x2="60244" y2="89258"/>
                        <a14:foregroundMark x1="60244" y1="89258" x2="60610" y2="88672"/>
                        <a14:foregroundMark x1="74878" y1="40234" x2="75122" y2="5957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375" r="18386"/>
          <a:stretch/>
        </p:blipFill>
        <p:spPr>
          <a:xfrm>
            <a:off x="6649094" y="4383293"/>
            <a:ext cx="906151" cy="96241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681A6038-2765-47E7-90FB-7CB7F144F30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9427" y="2211770"/>
            <a:ext cx="1863943" cy="1883932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TextShape 1"/>
          <p:cNvSpPr txBox="1"/>
          <p:nvPr/>
        </p:nvSpPr>
        <p:spPr>
          <a:xfrm>
            <a:off x="579240" y="2088000"/>
            <a:ext cx="7268760" cy="58716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no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ru-RU" sz="5400" b="0" strike="noStrike" spc="-1">
                <a:solidFill>
                  <a:srgbClr val="5E3427"/>
                </a:solidFill>
                <a:latin typeface="Circe Bold"/>
              </a:rPr>
              <a:t>Спасибо за внимание!</a:t>
            </a:r>
            <a:endParaRPr lang="ru-RU" sz="5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33" name="CustomShape 2"/>
          <p:cNvSpPr/>
          <p:nvPr/>
        </p:nvSpPr>
        <p:spPr>
          <a:xfrm>
            <a:off x="4707000" y="5522400"/>
            <a:ext cx="4363560" cy="1063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r">
              <a:lnSpc>
                <a:spcPct val="100000"/>
              </a:lnSpc>
            </a:pPr>
            <a:r>
              <a:rPr lang="ru-RU" sz="1600" b="0" strike="noStrike" spc="-1">
                <a:solidFill>
                  <a:srgbClr val="262626"/>
                </a:solidFill>
                <a:latin typeface="Circe"/>
              </a:rPr>
              <a:t>г. Иркутск, ул. Рабочая, 2А/4, 1 этаж</a:t>
            </a:r>
            <a:endParaRPr lang="ru-RU" sz="1600" b="0" strike="noStrike" spc="-1">
              <a:latin typeface="Arial"/>
            </a:endParaRPr>
          </a:p>
          <a:p>
            <a:pPr algn="r">
              <a:lnSpc>
                <a:spcPct val="100000"/>
              </a:lnSpc>
            </a:pPr>
            <a:r>
              <a:rPr lang="ru-RU" sz="1600" b="0" strike="noStrike" spc="-1">
                <a:solidFill>
                  <a:srgbClr val="262626"/>
                </a:solidFill>
                <a:latin typeface="Circe"/>
              </a:rPr>
              <a:t>+7 (3952) 202-102</a:t>
            </a:r>
            <a:endParaRPr lang="ru-RU" sz="1600" b="0" strike="noStrike" spc="-1">
              <a:latin typeface="Arial"/>
            </a:endParaRPr>
          </a:p>
          <a:p>
            <a:pPr algn="r">
              <a:lnSpc>
                <a:spcPct val="100000"/>
              </a:lnSpc>
            </a:pPr>
            <a:r>
              <a:rPr lang="ru-RU" sz="1600" b="0" strike="noStrike" spc="-1">
                <a:solidFill>
                  <a:srgbClr val="262626"/>
                </a:solidFill>
                <a:latin typeface="Circe"/>
              </a:rPr>
              <a:t>info@mb38.ru</a:t>
            </a:r>
            <a:endParaRPr lang="ru-RU" sz="1600" b="0" strike="noStrike" spc="-1">
              <a:latin typeface="Arial"/>
            </a:endParaRPr>
          </a:p>
          <a:p>
            <a:pPr algn="r">
              <a:lnSpc>
                <a:spcPct val="100000"/>
              </a:lnSpc>
            </a:pPr>
            <a:r>
              <a:rPr lang="ru-RU" sz="1600" b="0" strike="noStrike" spc="-1">
                <a:solidFill>
                  <a:srgbClr val="262626"/>
                </a:solidFill>
                <a:latin typeface="Circe"/>
              </a:rPr>
              <a:t>mb38.ru</a:t>
            </a:r>
            <a:endParaRPr lang="ru-RU" sz="1600" b="0" strike="noStrike" spc="-1"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7591</TotalTime>
  <Words>1106</Words>
  <Application>Microsoft Office PowerPoint</Application>
  <PresentationFormat>Произвольный</PresentationFormat>
  <Paragraphs>225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5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Office Theme</vt:lpstr>
      <vt:lpstr>Office Theme</vt:lpstr>
      <vt:lpstr>Office Theme</vt:lpstr>
      <vt:lpstr>Office Theme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Шут Александр Андреевич</dc:creator>
  <cp:lastModifiedBy>user5</cp:lastModifiedBy>
  <cp:revision>185</cp:revision>
  <cp:lastPrinted>2021-10-14T09:49:42Z</cp:lastPrinted>
  <dcterms:created xsi:type="dcterms:W3CDTF">2021-05-05T05:27:08Z</dcterms:created>
  <dcterms:modified xsi:type="dcterms:W3CDTF">2022-05-12T06:58:03Z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15.0000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Широкоэкранный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16</vt:i4>
  </property>
</Properties>
</file>